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3" r:id="rId1"/>
    <p:sldMasterId id="2147483696" r:id="rId2"/>
    <p:sldMasterId id="2147483709" r:id="rId3"/>
    <p:sldMasterId id="2147483658" r:id="rId4"/>
    <p:sldMasterId id="2147483675" r:id="rId5"/>
    <p:sldMasterId id="2147483698" r:id="rId6"/>
    <p:sldMasterId id="2147483705" r:id="rId7"/>
  </p:sldMasterIdLst>
  <p:notesMasterIdLst>
    <p:notesMasterId r:id="rId19"/>
  </p:notesMasterIdLst>
  <p:sldIdLst>
    <p:sldId id="267" r:id="rId8"/>
    <p:sldId id="273" r:id="rId9"/>
    <p:sldId id="258" r:id="rId10"/>
    <p:sldId id="341" r:id="rId11"/>
    <p:sldId id="259" r:id="rId12"/>
    <p:sldId id="376" r:id="rId13"/>
    <p:sldId id="374" r:id="rId14"/>
    <p:sldId id="377" r:id="rId15"/>
    <p:sldId id="330" r:id="rId16"/>
    <p:sldId id="264" r:id="rId17"/>
    <p:sldId id="270" r:id="rId18"/>
  </p:sldIdLst>
  <p:sldSz cx="7556500" cy="10693400"/>
  <p:notesSz cx="6858000" cy="9144000"/>
  <p:embeddedFontLst>
    <p:embeddedFont>
      <p:font typeface="Calibri" panose="020F0502020204030204" pitchFamily="34" charset="0"/>
      <p:regular r:id="rId20"/>
      <p:bold r:id="rId21"/>
      <p:italic r:id="rId22"/>
      <p:boldItalic r:id="rId23"/>
    </p:embeddedFont>
    <p:embeddedFont>
      <p:font typeface="Cambria Math" panose="02040503050406030204" pitchFamily="18" charset="0"/>
      <p:regular r:id="rId24"/>
    </p:embeddedFont>
    <p:embeddedFont>
      <p:font typeface="Fredoka One" panose="02000000000000000000" pitchFamily="2" charset="0"/>
      <p:regular r:id="rId25"/>
    </p:embeddedFont>
    <p:embeddedFont>
      <p:font typeface="Microsoft Sans Serif" panose="020B0604020202020204" pitchFamily="34" charset="0"/>
      <p:regular r:id="rId26"/>
    </p:embeddedFont>
    <p:embeddedFont>
      <p:font typeface="Raleway" panose="020B0003030101060003" pitchFamily="34" charset="0"/>
      <p:regular r:id="rId27"/>
      <p:bold r:id="rId28"/>
    </p:embeddedFont>
    <p:embeddedFont>
      <p:font typeface="Raleway Bold" panose="020B0803030101060003" pitchFamily="3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12" userDrawn="1">
          <p15:clr>
            <a:srgbClr val="A4A3A4"/>
          </p15:clr>
        </p15:guide>
        <p15:guide id="4" pos="4348" userDrawn="1">
          <p15:clr>
            <a:srgbClr val="A4A3A4"/>
          </p15:clr>
        </p15:guide>
        <p15:guide id="5" orient="horz" pos="3368">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uario"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B0"/>
    <a:srgbClr val="F9E98B"/>
    <a:srgbClr val="D0D0D0"/>
    <a:srgbClr val="F5DF4D"/>
    <a:srgbClr val="FCCD50"/>
    <a:srgbClr val="E8E8E8"/>
    <a:srgbClr val="CF5C78"/>
    <a:srgbClr val="00AEC0"/>
    <a:srgbClr val="E29EAE"/>
    <a:srgbClr val="05E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74" autoAdjust="0"/>
  </p:normalViewPr>
  <p:slideViewPr>
    <p:cSldViewPr>
      <p:cViewPr>
        <p:scale>
          <a:sx n="70" d="100"/>
          <a:sy n="70" d="100"/>
        </p:scale>
        <p:origin x="48" y="-378"/>
      </p:cViewPr>
      <p:guideLst>
        <p:guide pos="412"/>
        <p:guide pos="4348"/>
        <p:guide orient="horz" pos="33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3.xml"/><Relationship Id="rId19" Type="http://schemas.openxmlformats.org/officeDocument/2006/relationships/notesMaster" Target="notesMasters/notesMaster1.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19.04.2022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665538" y="512763"/>
            <a:ext cx="1812925" cy="2566987"/>
          </a:xfrm>
        </p:spPr>
      </p:sp>
      <p:sp>
        <p:nvSpPr>
          <p:cNvPr id="3" name="Marcador de notas 2"/>
          <p:cNvSpPr>
            <a:spLocks noGrp="1"/>
          </p:cNvSpPr>
          <p:nvPr>
            <p:ph type="body" idx="1"/>
          </p:nvPr>
        </p:nvSpPr>
        <p:spPr/>
        <p:txBody>
          <a:bodyPr/>
          <a:lstStyle/>
          <a:p>
            <a:endParaRPr lang="es-VE"/>
          </a:p>
        </p:txBody>
      </p:sp>
      <p:sp>
        <p:nvSpPr>
          <p:cNvPr id="4" name="Marcador de número de diapositiva 3"/>
          <p:cNvSpPr>
            <a:spLocks noGrp="1"/>
          </p:cNvSpPr>
          <p:nvPr>
            <p:ph type="sldNum" sz="quarter" idx="5"/>
          </p:nvPr>
        </p:nvSpPr>
        <p:spPr/>
        <p:txBody>
          <a:bodyPr/>
          <a:lstStyle/>
          <a:p>
            <a:fld id="{871B2431-D351-4C6E-A3CF-9DFAC0E3E050}" type="slidenum">
              <a:rPr lang="cs-CZ" smtClean="0"/>
              <a:pPr/>
              <a:t>2</a:t>
            </a:fld>
            <a:endParaRPr lang="cs-CZ"/>
          </a:p>
        </p:txBody>
      </p:sp>
    </p:spTree>
    <p:extLst>
      <p:ext uri="{BB962C8B-B14F-4D97-AF65-F5344CB8AC3E}">
        <p14:creationId xmlns:p14="http://schemas.microsoft.com/office/powerpoint/2010/main" val="143744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19.04.2022</a:t>
            </a:fld>
            <a:endParaRPr lang="cs-CZ"/>
          </a:p>
        </p:txBody>
      </p:sp>
      <p:sp>
        <p:nvSpPr>
          <p:cNvPr id="4" name="Slide Image Placeholder 3"/>
          <p:cNvSpPr>
            <a:spLocks noGrp="1" noRot="1" noChangeAspect="1"/>
          </p:cNvSpPr>
          <p:nvPr>
            <p:ph type="sldImg" idx="2"/>
          </p:nvPr>
        </p:nvSpPr>
        <p:spPr>
          <a:xfrm>
            <a:off x="3665538" y="512763"/>
            <a:ext cx="181292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Definiciones cortas.</a:t>
            </a:r>
          </a:p>
          <a:p>
            <a:pPr lvl="0"/>
            <a:r>
              <a:rPr lang="en-US"/>
              <a:t>Cuadro de citas.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19.04.2022</a:t>
            </a:fld>
            <a:endParaRPr lang="cs-CZ"/>
          </a:p>
        </p:txBody>
      </p:sp>
      <p:sp>
        <p:nvSpPr>
          <p:cNvPr id="4" name="Slide Image Placeholder 3"/>
          <p:cNvSpPr>
            <a:spLocks noGrp="1" noRot="1" noChangeAspect="1"/>
          </p:cNvSpPr>
          <p:nvPr>
            <p:ph type="sldImg" idx="2"/>
          </p:nvPr>
        </p:nvSpPr>
        <p:spPr>
          <a:xfrm>
            <a:off x="3665538" y="512763"/>
            <a:ext cx="181292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Definiciones cortas.</a:t>
            </a:r>
          </a:p>
          <a:p>
            <a:pPr lvl="0"/>
            <a:r>
              <a:rPr lang="en-US"/>
              <a:t>Cuadro de citas.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extLst>
      <p:ext uri="{BB962C8B-B14F-4D97-AF65-F5344CB8AC3E}">
        <p14:creationId xmlns:p14="http://schemas.microsoft.com/office/powerpoint/2010/main" val="692014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19.04.2022</a:t>
            </a:fld>
            <a:endParaRPr lang="cs-CZ"/>
          </a:p>
        </p:txBody>
      </p:sp>
      <p:sp>
        <p:nvSpPr>
          <p:cNvPr id="4" name="Slide Image Placeholder 3"/>
          <p:cNvSpPr>
            <a:spLocks noGrp="1" noRot="1" noChangeAspect="1"/>
          </p:cNvSpPr>
          <p:nvPr>
            <p:ph type="sldImg" idx="2"/>
          </p:nvPr>
        </p:nvSpPr>
        <p:spPr>
          <a:xfrm>
            <a:off x="3665538" y="512763"/>
            <a:ext cx="181292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Definiciones cortas.</a:t>
            </a:r>
          </a:p>
          <a:p>
            <a:pPr lvl="0"/>
            <a:r>
              <a:rPr lang="en-US"/>
              <a:t>Cuadro de citas.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260006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665538" y="512763"/>
            <a:ext cx="1812925" cy="2566987"/>
          </a:xfrm>
        </p:spPr>
      </p:sp>
      <p:sp>
        <p:nvSpPr>
          <p:cNvPr id="3" name="Marcador de notas 2"/>
          <p:cNvSpPr>
            <a:spLocks noGrp="1"/>
          </p:cNvSpPr>
          <p:nvPr>
            <p:ph type="body" idx="1"/>
          </p:nvPr>
        </p:nvSpPr>
        <p:spPr/>
        <p:txBody>
          <a:bodyPr/>
          <a:lstStyle/>
          <a:p>
            <a:endParaRPr lang="es-VE" dirty="0"/>
          </a:p>
        </p:txBody>
      </p:sp>
      <p:sp>
        <p:nvSpPr>
          <p:cNvPr id="4" name="Marcador de número de diapositiva 3"/>
          <p:cNvSpPr>
            <a:spLocks noGrp="1"/>
          </p:cNvSpPr>
          <p:nvPr>
            <p:ph type="sldNum" sz="quarter" idx="5"/>
          </p:nvPr>
        </p:nvSpPr>
        <p:spPr/>
        <p:txBody>
          <a:bodyPr/>
          <a:lstStyle/>
          <a:p>
            <a:fld id="{871B2431-D351-4C6E-A3CF-9DFAC0E3E050}" type="slidenum">
              <a:rPr lang="cs-CZ" smtClean="0"/>
              <a:pPr/>
              <a:t>10</a:t>
            </a:fld>
            <a:endParaRPr lang="cs-CZ"/>
          </a:p>
        </p:txBody>
      </p:sp>
    </p:spTree>
    <p:extLst>
      <p:ext uri="{BB962C8B-B14F-4D97-AF65-F5344CB8AC3E}">
        <p14:creationId xmlns:p14="http://schemas.microsoft.com/office/powerpoint/2010/main" val="155362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E908BA-559D-4679-B651-FAEB3180B53B}"/>
              </a:ext>
            </a:extLst>
          </p:cNvPr>
          <p:cNvSpPr>
            <a:spLocks noGrp="1"/>
          </p:cNvSpPr>
          <p:nvPr>
            <p:ph type="ctrTitle" hasCustomPrompt="1"/>
          </p:nvPr>
        </p:nvSpPr>
        <p:spPr>
          <a:xfrm>
            <a:off x="1263650" y="2451100"/>
            <a:ext cx="5348287" cy="4953000"/>
          </a:xfrm>
          <a:prstGeom prst="rect">
            <a:avLst/>
          </a:prstGeom>
        </p:spPr>
        <p:txBody>
          <a:bodyPr anchor="ctr"/>
          <a:lstStyle>
            <a:lvl1pPr algn="ctr">
              <a:defRPr sz="4400">
                <a:solidFill>
                  <a:schemeClr val="bg1">
                    <a:lumMod val="25000"/>
                  </a:schemeClr>
                </a:solidFill>
                <a:latin typeface="Raleway Bold" panose="020B0604020202020204" charset="0"/>
              </a:defRPr>
            </a:lvl1pPr>
          </a:lstStyle>
          <a:p>
            <a:r>
              <a:rPr lang="es-MX" dirty="0"/>
              <a:t>TÍTULO</a:t>
            </a:r>
            <a:endParaRPr lang="es-VE" dirty="0"/>
          </a:p>
        </p:txBody>
      </p:sp>
      <p:sp>
        <p:nvSpPr>
          <p:cNvPr id="7" name="Marcador de texto 24">
            <a:extLst>
              <a:ext uri="{FF2B5EF4-FFF2-40B4-BE49-F238E27FC236}">
                <a16:creationId xmlns:a16="http://schemas.microsoft.com/office/drawing/2014/main" id="{CCE63B99-47C9-4239-9D02-79170B7035DC}"/>
              </a:ext>
            </a:extLst>
          </p:cNvPr>
          <p:cNvSpPr>
            <a:spLocks noGrp="1"/>
          </p:cNvSpPr>
          <p:nvPr>
            <p:ph type="body" sz="quarter" idx="10" hasCustomPrompt="1"/>
          </p:nvPr>
        </p:nvSpPr>
        <p:spPr>
          <a:xfrm>
            <a:off x="1111250" y="10297853"/>
            <a:ext cx="6445250" cy="401621"/>
          </a:xfrm>
          <a:prstGeom prst="rect">
            <a:avLst/>
          </a:prstGeom>
        </p:spPr>
        <p:txBody>
          <a:bodyPr/>
          <a:lstStyle>
            <a:lvl1pPr>
              <a:buNone/>
              <a:defRPr sz="1050">
                <a:solidFill>
                  <a:schemeClr val="tx1"/>
                </a:solidFill>
              </a:defRPr>
            </a:lvl1pPr>
          </a:lstStyle>
          <a:p>
            <a:pPr lvl="0"/>
            <a:r>
              <a:rPr lang="es-MX" dirty="0" err="1"/>
              <a:t>Creative</a:t>
            </a:r>
            <a:r>
              <a:rPr lang="es-MX" dirty="0"/>
              <a:t> </a:t>
            </a:r>
            <a:endParaRPr lang="es-VE" dirty="0"/>
          </a:p>
        </p:txBody>
      </p:sp>
    </p:spTree>
    <p:extLst>
      <p:ext uri="{BB962C8B-B14F-4D97-AF65-F5344CB8AC3E}">
        <p14:creationId xmlns:p14="http://schemas.microsoft.com/office/powerpoint/2010/main" val="67052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410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fin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E908BA-559D-4679-B651-FAEB3180B53B}"/>
              </a:ext>
            </a:extLst>
          </p:cNvPr>
          <p:cNvSpPr>
            <a:spLocks noGrp="1"/>
          </p:cNvSpPr>
          <p:nvPr>
            <p:ph type="ctrTitle" hasCustomPrompt="1"/>
          </p:nvPr>
        </p:nvSpPr>
        <p:spPr>
          <a:xfrm>
            <a:off x="1263650" y="2451100"/>
            <a:ext cx="5348287" cy="4953000"/>
          </a:xfrm>
          <a:prstGeom prst="rect">
            <a:avLst/>
          </a:prstGeom>
        </p:spPr>
        <p:txBody>
          <a:bodyPr anchor="ctr"/>
          <a:lstStyle>
            <a:lvl1pPr algn="ctr">
              <a:defRPr sz="3200">
                <a:solidFill>
                  <a:schemeClr val="bg1">
                    <a:lumMod val="25000"/>
                  </a:schemeClr>
                </a:solidFill>
                <a:latin typeface="Raleway Bold" panose="020B0604020202020204" charset="0"/>
              </a:defRPr>
            </a:lvl1pPr>
          </a:lstStyle>
          <a:p>
            <a:r>
              <a:rPr lang="es-MX" dirty="0"/>
              <a:t>Has culminado la revisión del tema</a:t>
            </a:r>
            <a:endParaRPr lang="es-VE" dirty="0"/>
          </a:p>
        </p:txBody>
      </p:sp>
      <p:sp>
        <p:nvSpPr>
          <p:cNvPr id="7" name="Marcador de texto 24">
            <a:extLst>
              <a:ext uri="{FF2B5EF4-FFF2-40B4-BE49-F238E27FC236}">
                <a16:creationId xmlns:a16="http://schemas.microsoft.com/office/drawing/2014/main" id="{CCE63B99-47C9-4239-9D02-79170B7035DC}"/>
              </a:ext>
            </a:extLst>
          </p:cNvPr>
          <p:cNvSpPr>
            <a:spLocks noGrp="1"/>
          </p:cNvSpPr>
          <p:nvPr>
            <p:ph type="body" sz="quarter" idx="10" hasCustomPrompt="1"/>
          </p:nvPr>
        </p:nvSpPr>
        <p:spPr>
          <a:xfrm>
            <a:off x="1111250" y="10297853"/>
            <a:ext cx="6445250" cy="401621"/>
          </a:xfrm>
          <a:prstGeom prst="rect">
            <a:avLst/>
          </a:prstGeom>
        </p:spPr>
        <p:txBody>
          <a:bodyPr/>
          <a:lstStyle>
            <a:lvl1pPr>
              <a:buNone/>
              <a:defRPr sz="1050">
                <a:solidFill>
                  <a:schemeClr val="tx1"/>
                </a:solidFill>
              </a:defRPr>
            </a:lvl1pPr>
          </a:lstStyle>
          <a:p>
            <a:pPr lvl="0"/>
            <a:r>
              <a:rPr lang="es-MX" dirty="0" err="1"/>
              <a:t>Creative</a:t>
            </a:r>
            <a:r>
              <a:rPr lang="es-MX" dirty="0"/>
              <a:t> </a:t>
            </a:r>
            <a:endParaRPr lang="es-VE" dirty="0"/>
          </a:p>
        </p:txBody>
      </p:sp>
    </p:spTree>
    <p:extLst>
      <p:ext uri="{BB962C8B-B14F-4D97-AF65-F5344CB8AC3E}">
        <p14:creationId xmlns:p14="http://schemas.microsoft.com/office/powerpoint/2010/main" val="2855962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tiv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14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35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a de contenido">
    <p:bg>
      <p:bgPr>
        <a:solidFill>
          <a:schemeClr val="tx1"/>
        </a:solidFill>
        <a:effectLst/>
      </p:bgPr>
    </p:bg>
    <p:spTree>
      <p:nvGrpSpPr>
        <p:cNvPr id="1" name=""/>
        <p:cNvGrpSpPr/>
        <p:nvPr/>
      </p:nvGrpSpPr>
      <p:grpSpPr>
        <a:xfrm>
          <a:off x="0" y="0"/>
          <a:ext cx="0" cy="0"/>
          <a:chOff x="0" y="0"/>
          <a:chExt cx="0" cy="0"/>
        </a:xfrm>
      </p:grpSpPr>
      <p:sp>
        <p:nvSpPr>
          <p:cNvPr id="25" name="Marcador de texto 24">
            <a:extLst>
              <a:ext uri="{FF2B5EF4-FFF2-40B4-BE49-F238E27FC236}">
                <a16:creationId xmlns:a16="http://schemas.microsoft.com/office/drawing/2014/main" id="{62C6741E-E1CC-4813-84EE-3E6EF35FCFE9}"/>
              </a:ext>
            </a:extLst>
          </p:cNvPr>
          <p:cNvSpPr>
            <a:spLocks noGrp="1"/>
          </p:cNvSpPr>
          <p:nvPr>
            <p:ph type="body" sz="quarter" idx="10" hasCustomPrompt="1"/>
          </p:nvPr>
        </p:nvSpPr>
        <p:spPr>
          <a:xfrm>
            <a:off x="3092450" y="1400596"/>
            <a:ext cx="4267200" cy="401621"/>
          </a:xfrm>
          <a:prstGeom prst="rect">
            <a:avLst/>
          </a:prstGeom>
        </p:spPr>
        <p:txBody>
          <a:bodyPr/>
          <a:lstStyle>
            <a:lvl1pPr>
              <a:buNone/>
              <a:defRPr sz="1800">
                <a:solidFill>
                  <a:schemeClr val="bg1">
                    <a:lumMod val="25000"/>
                  </a:schemeClr>
                </a:solidFill>
              </a:defRPr>
            </a:lvl1pPr>
          </a:lstStyle>
          <a:p>
            <a:pPr lvl="0"/>
            <a:r>
              <a:rPr lang="es-MX" dirty="0"/>
              <a:t>Nombre</a:t>
            </a:r>
            <a:endParaRPr lang="es-VE" dirty="0"/>
          </a:p>
        </p:txBody>
      </p:sp>
      <p:sp>
        <p:nvSpPr>
          <p:cNvPr id="33" name="Marcador de texto 24">
            <a:extLst>
              <a:ext uri="{FF2B5EF4-FFF2-40B4-BE49-F238E27FC236}">
                <a16:creationId xmlns:a16="http://schemas.microsoft.com/office/drawing/2014/main" id="{6AF17DE6-E59D-4420-AAAA-E095123300D6}"/>
              </a:ext>
            </a:extLst>
          </p:cNvPr>
          <p:cNvSpPr>
            <a:spLocks noGrp="1"/>
          </p:cNvSpPr>
          <p:nvPr>
            <p:ph type="body" sz="quarter" idx="11" hasCustomPrompt="1"/>
          </p:nvPr>
        </p:nvSpPr>
        <p:spPr>
          <a:xfrm>
            <a:off x="3126961" y="2254651"/>
            <a:ext cx="4267200" cy="401621"/>
          </a:xfrm>
          <a:prstGeom prst="rect">
            <a:avLst/>
          </a:prstGeom>
        </p:spPr>
        <p:txBody>
          <a:bodyPr/>
          <a:lstStyle>
            <a:lvl1pPr>
              <a:buNone/>
              <a:defRPr sz="1800">
                <a:solidFill>
                  <a:schemeClr val="bg1">
                    <a:lumMod val="25000"/>
                  </a:schemeClr>
                </a:solidFill>
              </a:defRPr>
            </a:lvl1pPr>
          </a:lstStyle>
          <a:p>
            <a:pPr lvl="0"/>
            <a:r>
              <a:rPr lang="es-MX" dirty="0"/>
              <a:t>Nombre</a:t>
            </a:r>
            <a:endParaRPr lang="es-VE" dirty="0"/>
          </a:p>
        </p:txBody>
      </p:sp>
      <p:sp>
        <p:nvSpPr>
          <p:cNvPr id="34" name="Marcador de texto 24">
            <a:extLst>
              <a:ext uri="{FF2B5EF4-FFF2-40B4-BE49-F238E27FC236}">
                <a16:creationId xmlns:a16="http://schemas.microsoft.com/office/drawing/2014/main" id="{94FEDE1E-7B92-45B3-BE5C-47856C3D5483}"/>
              </a:ext>
            </a:extLst>
          </p:cNvPr>
          <p:cNvSpPr>
            <a:spLocks noGrp="1"/>
          </p:cNvSpPr>
          <p:nvPr>
            <p:ph type="body" sz="quarter" idx="12" hasCustomPrompt="1"/>
          </p:nvPr>
        </p:nvSpPr>
        <p:spPr>
          <a:xfrm>
            <a:off x="3126961" y="3108706"/>
            <a:ext cx="4267200" cy="401621"/>
          </a:xfrm>
          <a:prstGeom prst="rect">
            <a:avLst/>
          </a:prstGeom>
        </p:spPr>
        <p:txBody>
          <a:bodyPr/>
          <a:lstStyle>
            <a:lvl1pPr>
              <a:buNone/>
              <a:defRPr sz="1800">
                <a:solidFill>
                  <a:schemeClr val="bg1">
                    <a:lumMod val="25000"/>
                  </a:schemeClr>
                </a:solidFill>
              </a:defRPr>
            </a:lvl1pPr>
          </a:lstStyle>
          <a:p>
            <a:pPr lvl="0"/>
            <a:r>
              <a:rPr lang="es-MX" dirty="0"/>
              <a:t>Nombre</a:t>
            </a:r>
            <a:endParaRPr lang="es-VE" dirty="0"/>
          </a:p>
        </p:txBody>
      </p:sp>
      <p:sp>
        <p:nvSpPr>
          <p:cNvPr id="35" name="Marcador de texto 24">
            <a:extLst>
              <a:ext uri="{FF2B5EF4-FFF2-40B4-BE49-F238E27FC236}">
                <a16:creationId xmlns:a16="http://schemas.microsoft.com/office/drawing/2014/main" id="{0FC751CC-A53A-4B68-8C4D-87A82645009C}"/>
              </a:ext>
            </a:extLst>
          </p:cNvPr>
          <p:cNvSpPr>
            <a:spLocks noGrp="1"/>
          </p:cNvSpPr>
          <p:nvPr>
            <p:ph type="body" sz="quarter" idx="13" hasCustomPrompt="1"/>
          </p:nvPr>
        </p:nvSpPr>
        <p:spPr>
          <a:xfrm>
            <a:off x="3092450" y="3962760"/>
            <a:ext cx="4267200" cy="401621"/>
          </a:xfrm>
          <a:prstGeom prst="rect">
            <a:avLst/>
          </a:prstGeom>
        </p:spPr>
        <p:txBody>
          <a:bodyPr/>
          <a:lstStyle>
            <a:lvl1pPr>
              <a:buNone/>
              <a:defRPr sz="1800">
                <a:solidFill>
                  <a:schemeClr val="bg1">
                    <a:lumMod val="25000"/>
                  </a:schemeClr>
                </a:solidFill>
              </a:defRPr>
            </a:lvl1pPr>
          </a:lstStyle>
          <a:p>
            <a:pPr lvl="0"/>
            <a:r>
              <a:rPr lang="es-MX" dirty="0"/>
              <a:t>Nombre</a:t>
            </a:r>
            <a:endParaRPr lang="es-VE" dirty="0"/>
          </a:p>
        </p:txBody>
      </p:sp>
    </p:spTree>
    <p:extLst>
      <p:ext uri="{BB962C8B-B14F-4D97-AF65-F5344CB8AC3E}">
        <p14:creationId xmlns:p14="http://schemas.microsoft.com/office/powerpoint/2010/main" val="239523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19D6DA-C71D-4FE2-8F48-E3BCAE3A1498}"/>
              </a:ext>
            </a:extLst>
          </p:cNvPr>
          <p:cNvSpPr>
            <a:spLocks noGrp="1"/>
          </p:cNvSpPr>
          <p:nvPr>
            <p:ph type="ctrTitle" hasCustomPrompt="1"/>
          </p:nvPr>
        </p:nvSpPr>
        <p:spPr>
          <a:xfrm>
            <a:off x="812948" y="446676"/>
            <a:ext cx="6165702" cy="556624"/>
          </a:xfrm>
          <a:prstGeom prst="rect">
            <a:avLst/>
          </a:prstGeom>
        </p:spPr>
        <p:txBody>
          <a:bodyPr anchor="t"/>
          <a:lstStyle>
            <a:lvl1pPr algn="l">
              <a:lnSpc>
                <a:spcPts val="1920"/>
              </a:lnSpc>
              <a:defRPr sz="1600" b="1">
                <a:solidFill>
                  <a:schemeClr val="bg1">
                    <a:lumMod val="25000"/>
                  </a:schemeClr>
                </a:solidFill>
                <a:latin typeface="Raleway Bold" panose="020B0604020202020204" charset="0"/>
              </a:defRPr>
            </a:lvl1pPr>
          </a:lstStyle>
          <a:p>
            <a:r>
              <a:rPr lang="es-MX" dirty="0"/>
              <a:t>Título del tema</a:t>
            </a:r>
            <a:endParaRPr lang="es-VE" dirty="0"/>
          </a:p>
        </p:txBody>
      </p:sp>
      <p:sp>
        <p:nvSpPr>
          <p:cNvPr id="3" name="Subtítulo 2">
            <a:extLst>
              <a:ext uri="{FF2B5EF4-FFF2-40B4-BE49-F238E27FC236}">
                <a16:creationId xmlns:a16="http://schemas.microsoft.com/office/drawing/2014/main" id="{84D95D24-DE11-4571-A8A6-CE3853394478}"/>
              </a:ext>
            </a:extLst>
          </p:cNvPr>
          <p:cNvSpPr>
            <a:spLocks noGrp="1"/>
          </p:cNvSpPr>
          <p:nvPr>
            <p:ph type="subTitle" idx="1" hasCustomPrompt="1"/>
          </p:nvPr>
        </p:nvSpPr>
        <p:spPr>
          <a:xfrm>
            <a:off x="6597650" y="10252798"/>
            <a:ext cx="623887" cy="339725"/>
          </a:xfrm>
          <a:prstGeom prst="rect">
            <a:avLst/>
          </a:prstGeom>
        </p:spPr>
        <p:txBody>
          <a:bodyPr/>
          <a:lstStyle>
            <a:lvl1pPr marL="0" indent="0" algn="ctr">
              <a:buNone/>
              <a:defRPr sz="1400" b="1">
                <a:solidFill>
                  <a:schemeClr val="bg1">
                    <a:lumMod val="25000"/>
                  </a:schemeClr>
                </a:solidFill>
                <a:latin typeface="Raleway Bold" panose="020B06040202020202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dirty="0"/>
              <a:t>01</a:t>
            </a:r>
            <a:endParaRPr lang="es-VE" dirty="0"/>
          </a:p>
        </p:txBody>
      </p:sp>
    </p:spTree>
    <p:extLst>
      <p:ext uri="{BB962C8B-B14F-4D97-AF65-F5344CB8AC3E}">
        <p14:creationId xmlns:p14="http://schemas.microsoft.com/office/powerpoint/2010/main" val="352163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 nombre del tema">
    <p:spTree>
      <p:nvGrpSpPr>
        <p:cNvPr id="1" name=""/>
        <p:cNvGrpSpPr/>
        <p:nvPr/>
      </p:nvGrpSpPr>
      <p:grpSpPr>
        <a:xfrm>
          <a:off x="0" y="0"/>
          <a:ext cx="0" cy="0"/>
          <a:chOff x="0" y="0"/>
          <a:chExt cx="0" cy="0"/>
        </a:xfrm>
      </p:grpSpPr>
      <p:sp>
        <p:nvSpPr>
          <p:cNvPr id="7" name="Subtítulo 2">
            <a:extLst>
              <a:ext uri="{FF2B5EF4-FFF2-40B4-BE49-F238E27FC236}">
                <a16:creationId xmlns:a16="http://schemas.microsoft.com/office/drawing/2014/main" id="{32494241-BD8B-43D6-88F1-90859D112B2D}"/>
              </a:ext>
            </a:extLst>
          </p:cNvPr>
          <p:cNvSpPr>
            <a:spLocks noGrp="1"/>
          </p:cNvSpPr>
          <p:nvPr>
            <p:ph type="subTitle" idx="1" hasCustomPrompt="1"/>
          </p:nvPr>
        </p:nvSpPr>
        <p:spPr>
          <a:xfrm>
            <a:off x="6597650" y="10252798"/>
            <a:ext cx="623887" cy="339725"/>
          </a:xfrm>
          <a:prstGeom prst="rect">
            <a:avLst/>
          </a:prstGeom>
        </p:spPr>
        <p:txBody>
          <a:bodyPr/>
          <a:lstStyle>
            <a:lvl1pPr marL="0" indent="0" algn="ctr">
              <a:buNone/>
              <a:defRPr sz="1400" b="1">
                <a:solidFill>
                  <a:schemeClr val="bg1">
                    <a:lumMod val="25000"/>
                  </a:schemeClr>
                </a:solidFill>
                <a:latin typeface="Raleway Bold" panose="020B060402020202020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dirty="0"/>
              <a:t>01</a:t>
            </a:r>
            <a:endParaRPr lang="es-VE" dirty="0"/>
          </a:p>
        </p:txBody>
      </p:sp>
    </p:spTree>
    <p:extLst>
      <p:ext uri="{BB962C8B-B14F-4D97-AF65-F5344CB8AC3E}">
        <p14:creationId xmlns:p14="http://schemas.microsoft.com/office/powerpoint/2010/main" val="188289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ferencias bibliográficas">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923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ferencias">
    <p:spTree>
      <p:nvGrpSpPr>
        <p:cNvPr id="1" name=""/>
        <p:cNvGrpSpPr/>
        <p:nvPr/>
      </p:nvGrpSpPr>
      <p:grpSpPr>
        <a:xfrm>
          <a:off x="0" y="0"/>
          <a:ext cx="0" cy="0"/>
          <a:chOff x="0" y="0"/>
          <a:chExt cx="0" cy="0"/>
        </a:xfrm>
      </p:grpSpPr>
      <p:sp>
        <p:nvSpPr>
          <p:cNvPr id="10" name="Marcador de texto 8">
            <a:extLst>
              <a:ext uri="{FF2B5EF4-FFF2-40B4-BE49-F238E27FC236}">
                <a16:creationId xmlns:a16="http://schemas.microsoft.com/office/drawing/2014/main" id="{80B53EF5-FC4E-4FE9-9042-38D8746F5F09}"/>
              </a:ext>
            </a:extLst>
          </p:cNvPr>
          <p:cNvSpPr>
            <a:spLocks noGrp="1"/>
          </p:cNvSpPr>
          <p:nvPr>
            <p:ph type="body" sz="quarter" idx="13"/>
          </p:nvPr>
        </p:nvSpPr>
        <p:spPr>
          <a:xfrm>
            <a:off x="654050" y="1079500"/>
            <a:ext cx="6324600" cy="9144000"/>
          </a:xfrm>
          <a:prstGeom prst="rect">
            <a:avLst/>
          </a:prstGeom>
        </p:spPr>
        <p:txBody>
          <a:bodyPr/>
          <a:lstStyle>
            <a:lvl1pPr>
              <a:defRPr sz="1400">
                <a:solidFill>
                  <a:schemeClr val="tx1">
                    <a:lumMod val="10000"/>
                  </a:schemeClr>
                </a:solidFill>
              </a:defRPr>
            </a:lvl1pPr>
          </a:lstStyle>
          <a:p>
            <a:pPr lvl="0"/>
            <a:r>
              <a:rPr lang="es-ES" dirty="0"/>
              <a:t>Haga clic para modificar los estilos de texto del patrón</a:t>
            </a:r>
          </a:p>
        </p:txBody>
      </p:sp>
    </p:spTree>
    <p:extLst>
      <p:ext uri="{BB962C8B-B14F-4D97-AF65-F5344CB8AC3E}">
        <p14:creationId xmlns:p14="http://schemas.microsoft.com/office/powerpoint/2010/main" val="3647766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gif"/><Relationship Id="rId9" Type="http://schemas.openxmlformats.org/officeDocument/2006/relationships/image" Target="../media/image6.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6.gif"/><Relationship Id="rId7"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15.png"/><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gif"/><Relationship Id="rId7" Type="http://schemas.openxmlformats.org/officeDocument/2006/relationships/image" Target="../media/image12.svg"/><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theme" Target="../theme/theme7.xml"/><Relationship Id="rId1" Type="http://schemas.openxmlformats.org/officeDocument/2006/relationships/slideLayout" Target="../slideLayouts/slideLayout10.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233585D-489D-4BF7-A836-CC3151CAF1C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18" b="13395"/>
          <a:stretch/>
        </p:blipFill>
        <p:spPr>
          <a:xfrm>
            <a:off x="0" y="0"/>
            <a:ext cx="7556500" cy="10211610"/>
          </a:xfrm>
          <a:prstGeom prst="rect">
            <a:avLst/>
          </a:prstGeom>
        </p:spPr>
      </p:pic>
      <p:pic>
        <p:nvPicPr>
          <p:cNvPr id="8" name="Picture 4">
            <a:extLst>
              <a:ext uri="{FF2B5EF4-FFF2-40B4-BE49-F238E27FC236}">
                <a16:creationId xmlns:a16="http://schemas.microsoft.com/office/drawing/2014/main" id="{8231FB06-534A-4565-BD09-C7E97B3F9191}"/>
              </a:ext>
            </a:extLst>
          </p:cNvPr>
          <p:cNvPicPr>
            <a:picLocks noChangeAspect="1"/>
          </p:cNvPicPr>
          <p:nvPr userDrawn="1"/>
        </p:nvPicPr>
        <p:blipFill>
          <a:blip r:embed="rId5"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54050" y="1612900"/>
            <a:ext cx="6413115" cy="6637770"/>
          </a:xfrm>
          <a:prstGeom prst="rect">
            <a:avLst/>
          </a:prstGeom>
        </p:spPr>
      </p:pic>
      <p:pic>
        <p:nvPicPr>
          <p:cNvPr id="9" name="Picture 6">
            <a:extLst>
              <a:ext uri="{FF2B5EF4-FFF2-40B4-BE49-F238E27FC236}">
                <a16:creationId xmlns:a16="http://schemas.microsoft.com/office/drawing/2014/main" id="{82553F64-D518-47DC-849A-1DFC7BDA6006}"/>
              </a:ext>
            </a:extLst>
          </p:cNvPr>
          <p:cNvPicPr>
            <a:picLocks noChangeAspect="1"/>
          </p:cNvPicPr>
          <p:nvPr userDrawn="1"/>
        </p:nvPicPr>
        <p:blipFill>
          <a:blip r:embed="rId7" cstate="print"/>
          <a:srcRect/>
          <a:stretch>
            <a:fillRect/>
          </a:stretch>
        </p:blipFill>
        <p:spPr>
          <a:xfrm>
            <a:off x="3979311" y="1794279"/>
            <a:ext cx="2639598" cy="399239"/>
          </a:xfrm>
          <a:prstGeom prst="rect">
            <a:avLst/>
          </a:prstGeom>
        </p:spPr>
      </p:pic>
      <p:grpSp>
        <p:nvGrpSpPr>
          <p:cNvPr id="10" name="Group 9">
            <a:extLst>
              <a:ext uri="{FF2B5EF4-FFF2-40B4-BE49-F238E27FC236}">
                <a16:creationId xmlns:a16="http://schemas.microsoft.com/office/drawing/2014/main" id="{430BF417-E4DD-4BEC-A8C1-92C39627A088}"/>
              </a:ext>
            </a:extLst>
          </p:cNvPr>
          <p:cNvGrpSpPr/>
          <p:nvPr userDrawn="1"/>
        </p:nvGrpSpPr>
        <p:grpSpPr>
          <a:xfrm>
            <a:off x="882650" y="1155701"/>
            <a:ext cx="6019800" cy="7543800"/>
            <a:chOff x="0" y="0"/>
            <a:chExt cx="64667669" cy="77865061"/>
          </a:xfrm>
        </p:grpSpPr>
        <p:sp>
          <p:nvSpPr>
            <p:cNvPr id="11" name="Freeform 10">
              <a:extLst>
                <a:ext uri="{FF2B5EF4-FFF2-40B4-BE49-F238E27FC236}">
                  <a16:creationId xmlns:a16="http://schemas.microsoft.com/office/drawing/2014/main" id="{B76FFF8D-DD83-452C-A36D-8E3D37929861}"/>
                </a:ext>
              </a:extLst>
            </p:cNvPr>
            <p:cNvSpPr/>
            <p:nvPr/>
          </p:nvSpPr>
          <p:spPr>
            <a:xfrm>
              <a:off x="0" y="0"/>
              <a:ext cx="64667668" cy="77865058"/>
            </a:xfrm>
            <a:custGeom>
              <a:avLst/>
              <a:gdLst/>
              <a:ahLst/>
              <a:cxnLst/>
              <a:rect l="l" t="t" r="r" b="b"/>
              <a:pathLst>
                <a:path w="64667668" h="77865058">
                  <a:moveTo>
                    <a:pt x="64441611" y="0"/>
                  </a:moveTo>
                  <a:lnTo>
                    <a:pt x="0" y="0"/>
                  </a:lnTo>
                  <a:lnTo>
                    <a:pt x="0" y="77865058"/>
                  </a:lnTo>
                  <a:lnTo>
                    <a:pt x="64667668" y="77865058"/>
                  </a:lnTo>
                  <a:lnTo>
                    <a:pt x="64667668" y="0"/>
                  </a:lnTo>
                  <a:lnTo>
                    <a:pt x="64441611" y="0"/>
                  </a:lnTo>
                  <a:close/>
                  <a:moveTo>
                    <a:pt x="64441611" y="77639001"/>
                  </a:moveTo>
                  <a:lnTo>
                    <a:pt x="228600" y="77639001"/>
                  </a:lnTo>
                  <a:lnTo>
                    <a:pt x="228600" y="228600"/>
                  </a:lnTo>
                  <a:lnTo>
                    <a:pt x="64441611" y="228600"/>
                  </a:lnTo>
                  <a:lnTo>
                    <a:pt x="64441611" y="77639001"/>
                  </a:lnTo>
                  <a:close/>
                </a:path>
              </a:pathLst>
            </a:custGeom>
            <a:solidFill>
              <a:srgbClr val="FFFFFF"/>
            </a:solidFill>
          </p:spPr>
        </p:sp>
      </p:grpSp>
      <p:pic>
        <p:nvPicPr>
          <p:cNvPr id="12" name="Picture 5">
            <a:extLst>
              <a:ext uri="{FF2B5EF4-FFF2-40B4-BE49-F238E27FC236}">
                <a16:creationId xmlns:a16="http://schemas.microsoft.com/office/drawing/2014/main" id="{C98F72B0-8A1A-497C-B596-94C69AF66F8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872" y="10211611"/>
            <a:ext cx="7696724" cy="577439"/>
          </a:xfrm>
          <a:prstGeom prst="rect">
            <a:avLst/>
          </a:prstGeom>
        </p:spPr>
      </p:pic>
      <p:pic>
        <p:nvPicPr>
          <p:cNvPr id="13" name="Picture 7">
            <a:extLst>
              <a:ext uri="{FF2B5EF4-FFF2-40B4-BE49-F238E27FC236}">
                <a16:creationId xmlns:a16="http://schemas.microsoft.com/office/drawing/2014/main" id="{D3F3741A-80E0-4843-8EC1-4ADD61939FC1}"/>
              </a:ext>
            </a:extLst>
          </p:cNvPr>
          <p:cNvPicPr>
            <a:picLocks noChangeAspect="1"/>
          </p:cNvPicPr>
          <p:nvPr userDrawn="1"/>
        </p:nvPicPr>
        <p:blipFill>
          <a:blip r:embed="rId10" cstate="print"/>
          <a:srcRect/>
          <a:stretch>
            <a:fillRect/>
          </a:stretch>
        </p:blipFill>
        <p:spPr>
          <a:xfrm>
            <a:off x="0" y="10307261"/>
            <a:ext cx="1054814" cy="386137"/>
          </a:xfrm>
          <a:prstGeom prst="rect">
            <a:avLst/>
          </a:prstGeom>
        </p:spPr>
      </p:pic>
    </p:spTree>
    <p:extLst>
      <p:ext uri="{BB962C8B-B14F-4D97-AF65-F5344CB8AC3E}">
        <p14:creationId xmlns:p14="http://schemas.microsoft.com/office/powerpoint/2010/main" val="2471488214"/>
      </p:ext>
    </p:extLst>
  </p:cSld>
  <p:clrMap bg1="lt1" tx1="dk1" bg2="lt2" tx2="dk2" accent1="accent1" accent2="accent2" accent3="accent3" accent4="accent4" accent5="accent5" accent6="accent6" hlink="hlink" folHlink="folHlink"/>
  <p:sldLayoutIdLst>
    <p:sldLayoutId id="2147483694" r:id="rId1"/>
    <p:sldLayoutId id="214748369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0D0FB3D-5F26-40DF-A93B-077CA9084C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9"/>
            <a:ext cx="7553599" cy="10693311"/>
          </a:xfrm>
          <a:prstGeom prst="rect">
            <a:avLst/>
          </a:prstGeom>
        </p:spPr>
      </p:pic>
      <p:pic>
        <p:nvPicPr>
          <p:cNvPr id="7" name="Picture 2">
            <a:extLst>
              <a:ext uri="{FF2B5EF4-FFF2-40B4-BE49-F238E27FC236}">
                <a16:creationId xmlns:a16="http://schemas.microsoft.com/office/drawing/2014/main" id="{E9D322C3-08B2-44C9-9D4B-69221998E12C}"/>
              </a:ext>
            </a:extLst>
          </p:cNvPr>
          <p:cNvPicPr>
            <a:picLocks noChangeAspect="1"/>
          </p:cNvPicPr>
          <p:nvPr userDrawn="1"/>
        </p:nvPicPr>
        <p:blipFill>
          <a:blip r:embed="rId4"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9693" y="458120"/>
            <a:ext cx="131435" cy="128819"/>
          </a:xfrm>
          <a:prstGeom prst="rect">
            <a:avLst/>
          </a:prstGeom>
        </p:spPr>
      </p:pic>
      <p:pic>
        <p:nvPicPr>
          <p:cNvPr id="8" name="Picture 3">
            <a:extLst>
              <a:ext uri="{FF2B5EF4-FFF2-40B4-BE49-F238E27FC236}">
                <a16:creationId xmlns:a16="http://schemas.microsoft.com/office/drawing/2014/main" id="{94646D20-6EBF-489A-9CA6-B72AD1E09CC0}"/>
              </a:ext>
            </a:extLst>
          </p:cNvPr>
          <p:cNvPicPr>
            <a:picLocks noChangeAspect="1"/>
          </p:cNvPicPr>
          <p:nvPr userDrawn="1"/>
        </p:nvPicPr>
        <p:blipFill>
          <a:blip r:embed="rId6"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3975" y="393710"/>
            <a:ext cx="131435" cy="128819"/>
          </a:xfrm>
          <a:prstGeom prst="rect">
            <a:avLst/>
          </a:prstGeom>
        </p:spPr>
      </p:pic>
      <p:pic>
        <p:nvPicPr>
          <p:cNvPr id="9" name="Picture 4">
            <a:extLst>
              <a:ext uri="{FF2B5EF4-FFF2-40B4-BE49-F238E27FC236}">
                <a16:creationId xmlns:a16="http://schemas.microsoft.com/office/drawing/2014/main" id="{D0B409F0-5851-41B0-A158-328093836976}"/>
              </a:ext>
            </a:extLst>
          </p:cNvPr>
          <p:cNvPicPr>
            <a:picLocks noChangeAspect="1"/>
          </p:cNvPicPr>
          <p:nvPr userDrawn="1"/>
        </p:nvPicPr>
        <p:blipFill>
          <a:blip r:embed="rId8"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8258" y="329301"/>
            <a:ext cx="131435" cy="128819"/>
          </a:xfrm>
          <a:prstGeom prst="rect">
            <a:avLst/>
          </a:prstGeom>
        </p:spPr>
      </p:pic>
      <p:sp>
        <p:nvSpPr>
          <p:cNvPr id="10" name="TextBox 6">
            <a:extLst>
              <a:ext uri="{FF2B5EF4-FFF2-40B4-BE49-F238E27FC236}">
                <a16:creationId xmlns:a16="http://schemas.microsoft.com/office/drawing/2014/main" id="{7C1AC8FB-30B7-436A-9919-934A62CECABD}"/>
              </a:ext>
            </a:extLst>
          </p:cNvPr>
          <p:cNvSpPr txBox="1"/>
          <p:nvPr userDrawn="1"/>
        </p:nvSpPr>
        <p:spPr>
          <a:xfrm>
            <a:off x="501650" y="291201"/>
            <a:ext cx="1627132" cy="305853"/>
          </a:xfrm>
          <a:prstGeom prst="rect">
            <a:avLst/>
          </a:prstGeom>
        </p:spPr>
        <p:txBody>
          <a:bodyPr wrap="square" lIns="0" tIns="0" rIns="0" bIns="0" rtlCol="0" anchor="t">
            <a:spAutoFit/>
          </a:bodyPr>
          <a:lstStyle/>
          <a:p>
            <a:pPr algn="ctr">
              <a:lnSpc>
                <a:spcPts val="2601"/>
              </a:lnSpc>
            </a:pPr>
            <a:r>
              <a:rPr lang="en-US" sz="1858" dirty="0">
                <a:solidFill>
                  <a:schemeClr val="bg1">
                    <a:lumMod val="25000"/>
                  </a:schemeClr>
                </a:solidFill>
                <a:latin typeface="Fredoka One" panose="02000000000000000000" pitchFamily="2" charset="0"/>
              </a:rPr>
              <a:t>OBJETIVO</a:t>
            </a:r>
          </a:p>
        </p:txBody>
      </p:sp>
      <p:pic>
        <p:nvPicPr>
          <p:cNvPr id="11" name="Picture 7">
            <a:extLst>
              <a:ext uri="{FF2B5EF4-FFF2-40B4-BE49-F238E27FC236}">
                <a16:creationId xmlns:a16="http://schemas.microsoft.com/office/drawing/2014/main" id="{92F8DD0E-5D00-4BCF-989C-7D971708F362}"/>
              </a:ext>
            </a:extLst>
          </p:cNvPr>
          <p:cNvPicPr>
            <a:picLocks noChangeAspect="1"/>
          </p:cNvPicPr>
          <p:nvPr userDrawn="1"/>
        </p:nvPicPr>
        <p:blipFill>
          <a:blip r:embed="rId10" cstate="print"/>
          <a:srcRect r="55673" b="10403"/>
          <a:stretch>
            <a:fillRect/>
          </a:stretch>
        </p:blipFill>
        <p:spPr>
          <a:xfrm>
            <a:off x="6475933" y="209919"/>
            <a:ext cx="793262" cy="400858"/>
          </a:xfrm>
          <a:prstGeom prst="rect">
            <a:avLst/>
          </a:prstGeom>
        </p:spPr>
      </p:pic>
    </p:spTree>
    <p:extLst>
      <p:ext uri="{BB962C8B-B14F-4D97-AF65-F5344CB8AC3E}">
        <p14:creationId xmlns:p14="http://schemas.microsoft.com/office/powerpoint/2010/main" val="2768974961"/>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DEDB84D-0814-4E69-A58F-ACBB903F2BF3}"/>
              </a:ext>
            </a:extLst>
          </p:cNvPr>
          <p:cNvPicPr>
            <a:picLocks noChangeAspect="1"/>
          </p:cNvPicPr>
          <p:nvPr userDrawn="1"/>
        </p:nvPicPr>
        <p:blipFill>
          <a:blip r:embed="rId3"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19693" y="458120"/>
            <a:ext cx="131435" cy="128819"/>
          </a:xfrm>
          <a:prstGeom prst="rect">
            <a:avLst/>
          </a:prstGeom>
        </p:spPr>
      </p:pic>
      <p:pic>
        <p:nvPicPr>
          <p:cNvPr id="8" name="Picture 3">
            <a:extLst>
              <a:ext uri="{FF2B5EF4-FFF2-40B4-BE49-F238E27FC236}">
                <a16:creationId xmlns:a16="http://schemas.microsoft.com/office/drawing/2014/main" id="{286E3959-6028-48D9-B92C-39A26A46CBEA}"/>
              </a:ext>
            </a:extLst>
          </p:cNvPr>
          <p:cNvPicPr>
            <a:picLocks noChangeAspect="1"/>
          </p:cNvPicPr>
          <p:nvPr userDrawn="1"/>
        </p:nvPicPr>
        <p:blipFill>
          <a:blip r:embed="rId5"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3975" y="393710"/>
            <a:ext cx="131435" cy="128819"/>
          </a:xfrm>
          <a:prstGeom prst="rect">
            <a:avLst/>
          </a:prstGeom>
        </p:spPr>
      </p:pic>
      <p:pic>
        <p:nvPicPr>
          <p:cNvPr id="9" name="Picture 4">
            <a:extLst>
              <a:ext uri="{FF2B5EF4-FFF2-40B4-BE49-F238E27FC236}">
                <a16:creationId xmlns:a16="http://schemas.microsoft.com/office/drawing/2014/main" id="{741972CF-94F4-4A51-953E-F347B004C15F}"/>
              </a:ext>
            </a:extLst>
          </p:cNvPr>
          <p:cNvPicPr>
            <a:picLocks noChangeAspect="1"/>
          </p:cNvPicPr>
          <p:nvPr userDrawn="1"/>
        </p:nvPicPr>
        <p:blipFill>
          <a:blip r:embed="rId7"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88258" y="329301"/>
            <a:ext cx="131435" cy="128819"/>
          </a:xfrm>
          <a:prstGeom prst="rect">
            <a:avLst/>
          </a:prstGeom>
        </p:spPr>
      </p:pic>
      <p:sp>
        <p:nvSpPr>
          <p:cNvPr id="10" name="TextBox 6">
            <a:extLst>
              <a:ext uri="{FF2B5EF4-FFF2-40B4-BE49-F238E27FC236}">
                <a16:creationId xmlns:a16="http://schemas.microsoft.com/office/drawing/2014/main" id="{5002141D-A6DF-4959-8785-0806A0FE85E6}"/>
              </a:ext>
            </a:extLst>
          </p:cNvPr>
          <p:cNvSpPr txBox="1"/>
          <p:nvPr userDrawn="1"/>
        </p:nvSpPr>
        <p:spPr>
          <a:xfrm>
            <a:off x="648083" y="291201"/>
            <a:ext cx="1987167" cy="305853"/>
          </a:xfrm>
          <a:prstGeom prst="rect">
            <a:avLst/>
          </a:prstGeom>
        </p:spPr>
        <p:txBody>
          <a:bodyPr wrap="square" lIns="0" tIns="0" rIns="0" bIns="0" rtlCol="0" anchor="t">
            <a:spAutoFit/>
          </a:bodyPr>
          <a:lstStyle/>
          <a:p>
            <a:pPr algn="ctr">
              <a:lnSpc>
                <a:spcPts val="2601"/>
              </a:lnSpc>
            </a:pPr>
            <a:r>
              <a:rPr lang="en-US" sz="1858" dirty="0">
                <a:solidFill>
                  <a:schemeClr val="bg1">
                    <a:lumMod val="25000"/>
                  </a:schemeClr>
                </a:solidFill>
                <a:latin typeface="Fredoka One" panose="02000000000000000000" pitchFamily="2" charset="0"/>
              </a:rPr>
              <a:t>INTRODUCCIÓN</a:t>
            </a:r>
          </a:p>
        </p:txBody>
      </p:sp>
      <p:pic>
        <p:nvPicPr>
          <p:cNvPr id="11" name="Picture 7">
            <a:extLst>
              <a:ext uri="{FF2B5EF4-FFF2-40B4-BE49-F238E27FC236}">
                <a16:creationId xmlns:a16="http://schemas.microsoft.com/office/drawing/2014/main" id="{5B80A8A1-D850-45E8-A0AF-B6F2522DE3B0}"/>
              </a:ext>
            </a:extLst>
          </p:cNvPr>
          <p:cNvPicPr>
            <a:picLocks noChangeAspect="1"/>
          </p:cNvPicPr>
          <p:nvPr userDrawn="1"/>
        </p:nvPicPr>
        <p:blipFill>
          <a:blip r:embed="rId9" cstate="print"/>
          <a:srcRect r="55673" b="10403"/>
          <a:stretch>
            <a:fillRect/>
          </a:stretch>
        </p:blipFill>
        <p:spPr>
          <a:xfrm>
            <a:off x="6475933" y="209919"/>
            <a:ext cx="793262" cy="400858"/>
          </a:xfrm>
          <a:prstGeom prst="rect">
            <a:avLst/>
          </a:prstGeom>
        </p:spPr>
      </p:pic>
    </p:spTree>
    <p:extLst>
      <p:ext uri="{BB962C8B-B14F-4D97-AF65-F5344CB8AC3E}">
        <p14:creationId xmlns:p14="http://schemas.microsoft.com/office/powerpoint/2010/main" val="3515164250"/>
      </p:ext>
    </p:extLst>
  </p:cSld>
  <p:clrMap bg1="dk1" tx1="lt1" bg2="dk2" tx2="lt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4D3DC5B-6813-4507-80B7-8D3B3015FCF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61494"/>
          <a:stretch/>
        </p:blipFill>
        <p:spPr>
          <a:xfrm>
            <a:off x="0" y="0"/>
            <a:ext cx="2635250" cy="10693400"/>
          </a:xfrm>
          <a:prstGeom prst="rect">
            <a:avLst/>
          </a:prstGeom>
        </p:spPr>
      </p:pic>
      <p:sp>
        <p:nvSpPr>
          <p:cNvPr id="8" name="TextBox 6">
            <a:extLst>
              <a:ext uri="{FF2B5EF4-FFF2-40B4-BE49-F238E27FC236}">
                <a16:creationId xmlns:a16="http://schemas.microsoft.com/office/drawing/2014/main" id="{1B608F8D-CE09-4D13-BA40-EFA9DE1844D7}"/>
              </a:ext>
            </a:extLst>
          </p:cNvPr>
          <p:cNvSpPr txBox="1"/>
          <p:nvPr userDrawn="1"/>
        </p:nvSpPr>
        <p:spPr>
          <a:xfrm>
            <a:off x="698849" y="257547"/>
            <a:ext cx="3845061" cy="230832"/>
          </a:xfrm>
          <a:prstGeom prst="rect">
            <a:avLst/>
          </a:prstGeom>
        </p:spPr>
        <p:txBody>
          <a:bodyPr lIns="0" tIns="0" rIns="0" bIns="0" rtlCol="0" anchor="t">
            <a:spAutoFit/>
          </a:bodyPr>
          <a:lstStyle/>
          <a:p>
            <a:pPr algn="just">
              <a:lnSpc>
                <a:spcPts val="1802"/>
              </a:lnSpc>
            </a:pPr>
            <a:r>
              <a:rPr lang="en-US" sz="1858" dirty="0">
                <a:solidFill>
                  <a:srgbClr val="373636"/>
                </a:solidFill>
                <a:latin typeface="Fredoka One" panose="02000000000000000000" pitchFamily="2" charset="0"/>
              </a:rPr>
              <a:t>TABLA DE </a:t>
            </a:r>
            <a:r>
              <a:rPr lang="en-US" sz="1858" dirty="0">
                <a:solidFill>
                  <a:schemeClr val="bg1">
                    <a:lumMod val="25000"/>
                  </a:schemeClr>
                </a:solidFill>
                <a:latin typeface="Fredoka One" panose="02000000000000000000" pitchFamily="2" charset="0"/>
              </a:rPr>
              <a:t>CONTENIDO</a:t>
            </a:r>
          </a:p>
        </p:txBody>
      </p:sp>
      <p:pic>
        <p:nvPicPr>
          <p:cNvPr id="21" name="Picture 22">
            <a:extLst>
              <a:ext uri="{FF2B5EF4-FFF2-40B4-BE49-F238E27FC236}">
                <a16:creationId xmlns:a16="http://schemas.microsoft.com/office/drawing/2014/main" id="{3E169965-A640-47AC-ACDE-19A0F67C2B8E}"/>
              </a:ext>
            </a:extLst>
          </p:cNvPr>
          <p:cNvPicPr>
            <a:picLocks noChangeAspect="1"/>
          </p:cNvPicPr>
          <p:nvPr userDrawn="1"/>
        </p:nvPicPr>
        <p:blipFill>
          <a:blip r:embed="rId4" cstate="print"/>
          <a:srcRect r="55673" b="10403"/>
          <a:stretch>
            <a:fillRect/>
          </a:stretch>
        </p:blipFill>
        <p:spPr>
          <a:xfrm>
            <a:off x="6546837" y="159925"/>
            <a:ext cx="793262" cy="400858"/>
          </a:xfrm>
          <a:prstGeom prst="rect">
            <a:avLst/>
          </a:prstGeom>
        </p:spPr>
      </p:pic>
      <p:pic>
        <p:nvPicPr>
          <p:cNvPr id="22" name="Picture 2">
            <a:extLst>
              <a:ext uri="{FF2B5EF4-FFF2-40B4-BE49-F238E27FC236}">
                <a16:creationId xmlns:a16="http://schemas.microsoft.com/office/drawing/2014/main" id="{92F21BBE-9DB6-4241-AA5D-CDDE1CE4505C}"/>
              </a:ext>
            </a:extLst>
          </p:cNvPr>
          <p:cNvPicPr>
            <a:picLocks noChangeAspect="1"/>
          </p:cNvPicPr>
          <p:nvPr userDrawn="1"/>
        </p:nvPicPr>
        <p:blipFill>
          <a:blip r:embed="rId5"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19693" y="370119"/>
            <a:ext cx="131435" cy="128819"/>
          </a:xfrm>
          <a:prstGeom prst="rect">
            <a:avLst/>
          </a:prstGeom>
        </p:spPr>
      </p:pic>
      <p:pic>
        <p:nvPicPr>
          <p:cNvPr id="23" name="Picture 3">
            <a:extLst>
              <a:ext uri="{FF2B5EF4-FFF2-40B4-BE49-F238E27FC236}">
                <a16:creationId xmlns:a16="http://schemas.microsoft.com/office/drawing/2014/main" id="{94DBDD3E-E07D-4704-9609-73435A6B18BA}"/>
              </a:ext>
            </a:extLst>
          </p:cNvPr>
          <p:cNvPicPr>
            <a:picLocks noChangeAspect="1"/>
          </p:cNvPicPr>
          <p:nvPr userDrawn="1"/>
        </p:nvPicPr>
        <p:blipFill>
          <a:blip r:embed="rId7"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53975" y="305709"/>
            <a:ext cx="131435" cy="128819"/>
          </a:xfrm>
          <a:prstGeom prst="rect">
            <a:avLst/>
          </a:prstGeom>
        </p:spPr>
      </p:pic>
      <p:pic>
        <p:nvPicPr>
          <p:cNvPr id="24" name="Picture 4">
            <a:extLst>
              <a:ext uri="{FF2B5EF4-FFF2-40B4-BE49-F238E27FC236}">
                <a16:creationId xmlns:a16="http://schemas.microsoft.com/office/drawing/2014/main" id="{F112607A-6B3F-46F0-A03F-345957A37C6F}"/>
              </a:ext>
            </a:extLst>
          </p:cNvPr>
          <p:cNvPicPr>
            <a:picLocks noChangeAspect="1"/>
          </p:cNvPicPr>
          <p:nvPr userDrawn="1"/>
        </p:nvPicPr>
        <p:blipFill>
          <a:blip r:embed="rId9"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88258" y="241300"/>
            <a:ext cx="131435" cy="128819"/>
          </a:xfrm>
          <a:prstGeom prst="rect">
            <a:avLst/>
          </a:prstGeom>
        </p:spPr>
      </p:pic>
    </p:spTree>
    <p:extLst>
      <p:ext uri="{BB962C8B-B14F-4D97-AF65-F5344CB8AC3E}">
        <p14:creationId xmlns:p14="http://schemas.microsoft.com/office/powerpoint/2010/main" val="499585906"/>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2B41FA1C-11DD-4DB3-9B8C-DEA838E86D20}"/>
              </a:ext>
            </a:extLst>
          </p:cNvPr>
          <p:cNvGrpSpPr/>
          <p:nvPr userDrawn="1"/>
        </p:nvGrpSpPr>
        <p:grpSpPr>
          <a:xfrm>
            <a:off x="333095" y="431678"/>
            <a:ext cx="6890310" cy="9830043"/>
            <a:chOff x="0" y="0"/>
            <a:chExt cx="71232426" cy="101623565"/>
          </a:xfrm>
        </p:grpSpPr>
        <p:sp>
          <p:nvSpPr>
            <p:cNvPr id="13" name="Freeform 3">
              <a:extLst>
                <a:ext uri="{FF2B5EF4-FFF2-40B4-BE49-F238E27FC236}">
                  <a16:creationId xmlns:a16="http://schemas.microsoft.com/office/drawing/2014/main" id="{FD6E0944-C0A4-452C-BAF6-927B3A407CC9}"/>
                </a:ext>
              </a:extLst>
            </p:cNvPr>
            <p:cNvSpPr/>
            <p:nvPr/>
          </p:nvSpPr>
          <p:spPr>
            <a:xfrm>
              <a:off x="0" y="0"/>
              <a:ext cx="71232427" cy="101623564"/>
            </a:xfrm>
            <a:custGeom>
              <a:avLst/>
              <a:gdLst/>
              <a:ahLst/>
              <a:cxnLst/>
              <a:rect l="l" t="t" r="r" b="b"/>
              <a:pathLst>
                <a:path w="71232427" h="101623564">
                  <a:moveTo>
                    <a:pt x="71006364" y="0"/>
                  </a:moveTo>
                  <a:lnTo>
                    <a:pt x="0" y="0"/>
                  </a:lnTo>
                  <a:lnTo>
                    <a:pt x="0" y="101623564"/>
                  </a:lnTo>
                  <a:lnTo>
                    <a:pt x="71232427" y="101623564"/>
                  </a:lnTo>
                  <a:lnTo>
                    <a:pt x="71232427" y="0"/>
                  </a:lnTo>
                  <a:lnTo>
                    <a:pt x="71006364" y="0"/>
                  </a:lnTo>
                  <a:close/>
                  <a:moveTo>
                    <a:pt x="71006364" y="101397507"/>
                  </a:moveTo>
                  <a:lnTo>
                    <a:pt x="228600" y="101397507"/>
                  </a:lnTo>
                  <a:lnTo>
                    <a:pt x="228600" y="228600"/>
                  </a:lnTo>
                  <a:lnTo>
                    <a:pt x="71006364" y="228600"/>
                  </a:lnTo>
                  <a:lnTo>
                    <a:pt x="71006364" y="101397507"/>
                  </a:lnTo>
                  <a:close/>
                </a:path>
              </a:pathLst>
            </a:custGeom>
            <a:solidFill>
              <a:srgbClr val="FFDE59">
                <a:alpha val="29803"/>
              </a:srgbClr>
            </a:solidFill>
          </p:spPr>
        </p:sp>
      </p:grpSp>
    </p:spTree>
    <p:extLst>
      <p:ext uri="{BB962C8B-B14F-4D97-AF65-F5344CB8AC3E}">
        <p14:creationId xmlns:p14="http://schemas.microsoft.com/office/powerpoint/2010/main" val="175150780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4A8776DC-FB49-4FCA-B739-08839C39329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9432"/>
          <a:stretch/>
        </p:blipFill>
        <p:spPr>
          <a:xfrm>
            <a:off x="0" y="-1"/>
            <a:ext cx="7556500" cy="10693401"/>
          </a:xfrm>
          <a:prstGeom prst="rect">
            <a:avLst/>
          </a:prstGeom>
        </p:spPr>
      </p:pic>
      <p:pic>
        <p:nvPicPr>
          <p:cNvPr id="9" name="Picture 2">
            <a:extLst>
              <a:ext uri="{FF2B5EF4-FFF2-40B4-BE49-F238E27FC236}">
                <a16:creationId xmlns:a16="http://schemas.microsoft.com/office/drawing/2014/main" id="{9E3222E0-B072-46D0-A382-23C6250B4673}"/>
              </a:ext>
            </a:extLst>
          </p:cNvPr>
          <p:cNvPicPr>
            <a:picLocks noChangeAspect="1"/>
          </p:cNvPicPr>
          <p:nvPr userDrawn="1"/>
        </p:nvPicPr>
        <p:blipFill>
          <a:blip r:embed="rId4"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9693" y="458120"/>
            <a:ext cx="131435" cy="128819"/>
          </a:xfrm>
          <a:prstGeom prst="rect">
            <a:avLst/>
          </a:prstGeom>
        </p:spPr>
      </p:pic>
      <p:pic>
        <p:nvPicPr>
          <p:cNvPr id="10" name="Picture 3">
            <a:extLst>
              <a:ext uri="{FF2B5EF4-FFF2-40B4-BE49-F238E27FC236}">
                <a16:creationId xmlns:a16="http://schemas.microsoft.com/office/drawing/2014/main" id="{7C205019-033C-471C-A18E-CDA8935DB0F7}"/>
              </a:ext>
            </a:extLst>
          </p:cNvPr>
          <p:cNvPicPr>
            <a:picLocks noChangeAspect="1"/>
          </p:cNvPicPr>
          <p:nvPr userDrawn="1"/>
        </p:nvPicPr>
        <p:blipFill>
          <a:blip r:embed="rId6"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3975" y="393710"/>
            <a:ext cx="131435" cy="128819"/>
          </a:xfrm>
          <a:prstGeom prst="rect">
            <a:avLst/>
          </a:prstGeom>
        </p:spPr>
      </p:pic>
      <p:pic>
        <p:nvPicPr>
          <p:cNvPr id="11" name="Picture 4">
            <a:extLst>
              <a:ext uri="{FF2B5EF4-FFF2-40B4-BE49-F238E27FC236}">
                <a16:creationId xmlns:a16="http://schemas.microsoft.com/office/drawing/2014/main" id="{D920C90A-75A9-4828-B28F-1C0C95525DA7}"/>
              </a:ext>
            </a:extLst>
          </p:cNvPr>
          <p:cNvPicPr>
            <a:picLocks noChangeAspect="1"/>
          </p:cNvPicPr>
          <p:nvPr userDrawn="1"/>
        </p:nvPicPr>
        <p:blipFill>
          <a:blip r:embed="rId8"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8258" y="329301"/>
            <a:ext cx="131435" cy="128819"/>
          </a:xfrm>
          <a:prstGeom prst="rect">
            <a:avLst/>
          </a:prstGeom>
        </p:spPr>
      </p:pic>
      <p:sp>
        <p:nvSpPr>
          <p:cNvPr id="12" name="TextBox 6">
            <a:extLst>
              <a:ext uri="{FF2B5EF4-FFF2-40B4-BE49-F238E27FC236}">
                <a16:creationId xmlns:a16="http://schemas.microsoft.com/office/drawing/2014/main" id="{A7FDBCD9-C0C8-4488-A3F7-B5C612A6F342}"/>
              </a:ext>
            </a:extLst>
          </p:cNvPr>
          <p:cNvSpPr txBox="1"/>
          <p:nvPr userDrawn="1"/>
        </p:nvSpPr>
        <p:spPr>
          <a:xfrm>
            <a:off x="648083" y="291201"/>
            <a:ext cx="3815967" cy="305853"/>
          </a:xfrm>
          <a:prstGeom prst="rect">
            <a:avLst/>
          </a:prstGeom>
        </p:spPr>
        <p:txBody>
          <a:bodyPr wrap="square" lIns="0" tIns="0" rIns="0" bIns="0" rtlCol="0" anchor="t">
            <a:spAutoFit/>
          </a:bodyPr>
          <a:lstStyle/>
          <a:p>
            <a:pPr algn="l">
              <a:lnSpc>
                <a:spcPts val="2601"/>
              </a:lnSpc>
            </a:pPr>
            <a:r>
              <a:rPr lang="en-US" sz="1858" dirty="0">
                <a:solidFill>
                  <a:schemeClr val="tx1">
                    <a:lumMod val="25000"/>
                  </a:schemeClr>
                </a:solidFill>
                <a:latin typeface="Fredoka One" panose="02000000000000000000" pitchFamily="2" charset="0"/>
              </a:rPr>
              <a:t>REFERENCIAS </a:t>
            </a:r>
          </a:p>
        </p:txBody>
      </p:sp>
      <p:pic>
        <p:nvPicPr>
          <p:cNvPr id="13" name="Picture 7">
            <a:extLst>
              <a:ext uri="{FF2B5EF4-FFF2-40B4-BE49-F238E27FC236}">
                <a16:creationId xmlns:a16="http://schemas.microsoft.com/office/drawing/2014/main" id="{0883A322-8D78-4A82-9192-926E54D9A484}"/>
              </a:ext>
            </a:extLst>
          </p:cNvPr>
          <p:cNvPicPr>
            <a:picLocks noChangeAspect="1"/>
          </p:cNvPicPr>
          <p:nvPr userDrawn="1"/>
        </p:nvPicPr>
        <p:blipFill>
          <a:blip r:embed="rId10" cstate="print"/>
          <a:srcRect r="55673" b="10403"/>
          <a:stretch>
            <a:fillRect/>
          </a:stretch>
        </p:blipFill>
        <p:spPr>
          <a:xfrm>
            <a:off x="6475933" y="209919"/>
            <a:ext cx="793262" cy="400858"/>
          </a:xfrm>
          <a:prstGeom prst="rect">
            <a:avLst/>
          </a:prstGeom>
        </p:spPr>
      </p:pic>
    </p:spTree>
    <p:extLst>
      <p:ext uri="{BB962C8B-B14F-4D97-AF65-F5344CB8AC3E}">
        <p14:creationId xmlns:p14="http://schemas.microsoft.com/office/powerpoint/2010/main" val="4160155202"/>
      </p:ext>
    </p:extLst>
  </p:cSld>
  <p:clrMap bg1="dk1" tx1="lt1" bg2="dk2" tx2="lt2" accent1="accent1" accent2="accent2" accent3="accent3" accent4="accent4" accent5="accent5" accent6="accent6" hlink="hlink" folHlink="folHlink"/>
  <p:sldLayoutIdLst>
    <p:sldLayoutId id="214748370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834E993-7F0B-4482-9CF8-CB17A0169F3F}"/>
              </a:ext>
            </a:extLst>
          </p:cNvPr>
          <p:cNvPicPr>
            <a:picLocks noChangeAspect="1"/>
          </p:cNvPicPr>
          <p:nvPr userDrawn="1"/>
        </p:nvPicPr>
        <p:blipFill>
          <a:blip r:embed="rId3"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19693" y="458120"/>
            <a:ext cx="131435" cy="128819"/>
          </a:xfrm>
          <a:prstGeom prst="rect">
            <a:avLst/>
          </a:prstGeom>
        </p:spPr>
      </p:pic>
      <p:pic>
        <p:nvPicPr>
          <p:cNvPr id="8" name="Picture 3">
            <a:extLst>
              <a:ext uri="{FF2B5EF4-FFF2-40B4-BE49-F238E27FC236}">
                <a16:creationId xmlns:a16="http://schemas.microsoft.com/office/drawing/2014/main" id="{17AE570E-5EDE-47F3-A06A-1A2C5EF7FA35}"/>
              </a:ext>
            </a:extLst>
          </p:cNvPr>
          <p:cNvPicPr>
            <a:picLocks noChangeAspect="1"/>
          </p:cNvPicPr>
          <p:nvPr userDrawn="1"/>
        </p:nvPicPr>
        <p:blipFill>
          <a:blip r:embed="rId5"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3975" y="393710"/>
            <a:ext cx="131435" cy="128819"/>
          </a:xfrm>
          <a:prstGeom prst="rect">
            <a:avLst/>
          </a:prstGeom>
        </p:spPr>
      </p:pic>
      <p:pic>
        <p:nvPicPr>
          <p:cNvPr id="9" name="Picture 4">
            <a:extLst>
              <a:ext uri="{FF2B5EF4-FFF2-40B4-BE49-F238E27FC236}">
                <a16:creationId xmlns:a16="http://schemas.microsoft.com/office/drawing/2014/main" id="{ADE1496A-F252-4FF7-B314-B811A47866AA}"/>
              </a:ext>
            </a:extLst>
          </p:cNvPr>
          <p:cNvPicPr>
            <a:picLocks noChangeAspect="1"/>
          </p:cNvPicPr>
          <p:nvPr userDrawn="1"/>
        </p:nvPicPr>
        <p:blipFill>
          <a:blip r:embed="rId7"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88258" y="329301"/>
            <a:ext cx="131435" cy="128819"/>
          </a:xfrm>
          <a:prstGeom prst="rect">
            <a:avLst/>
          </a:prstGeom>
        </p:spPr>
      </p:pic>
      <p:sp>
        <p:nvSpPr>
          <p:cNvPr id="10" name="TextBox 6">
            <a:extLst>
              <a:ext uri="{FF2B5EF4-FFF2-40B4-BE49-F238E27FC236}">
                <a16:creationId xmlns:a16="http://schemas.microsoft.com/office/drawing/2014/main" id="{660A5B4D-2BBA-4DF5-BF02-FA5DA7EC327D}"/>
              </a:ext>
            </a:extLst>
          </p:cNvPr>
          <p:cNvSpPr txBox="1"/>
          <p:nvPr userDrawn="1"/>
        </p:nvSpPr>
        <p:spPr>
          <a:xfrm>
            <a:off x="748281" y="329301"/>
            <a:ext cx="2273936" cy="305853"/>
          </a:xfrm>
          <a:prstGeom prst="rect">
            <a:avLst/>
          </a:prstGeom>
        </p:spPr>
        <p:txBody>
          <a:bodyPr wrap="square" lIns="0" tIns="0" rIns="0" bIns="0" rtlCol="0" anchor="t">
            <a:spAutoFit/>
          </a:bodyPr>
          <a:lstStyle/>
          <a:p>
            <a:pPr algn="l">
              <a:lnSpc>
                <a:spcPts val="2601"/>
              </a:lnSpc>
            </a:pPr>
            <a:r>
              <a:rPr lang="en-US" sz="1858" dirty="0">
                <a:solidFill>
                  <a:schemeClr val="tx1">
                    <a:lumMod val="85000"/>
                    <a:lumOff val="15000"/>
                  </a:schemeClr>
                </a:solidFill>
                <a:latin typeface="Fredoka One" panose="02000000000000000000" pitchFamily="2" charset="0"/>
              </a:rPr>
              <a:t>CIERRE</a:t>
            </a:r>
          </a:p>
        </p:txBody>
      </p:sp>
    </p:spTree>
    <p:extLst>
      <p:ext uri="{BB962C8B-B14F-4D97-AF65-F5344CB8AC3E}">
        <p14:creationId xmlns:p14="http://schemas.microsoft.com/office/powerpoint/2010/main" val="550462024"/>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7.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1.png"/><Relationship Id="rId11" Type="http://schemas.openxmlformats.org/officeDocument/2006/relationships/image" Target="../media/image48.png"/><Relationship Id="rId5" Type="http://schemas.openxmlformats.org/officeDocument/2006/relationships/image" Target="../media/image10.sv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0.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0.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14.svg"/><Relationship Id="rId9" Type="http://schemas.openxmlformats.org/officeDocument/2006/relationships/image" Target="../media/image35.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92CF071-B216-448B-80BC-81825E4FF974}"/>
              </a:ext>
            </a:extLst>
          </p:cNvPr>
          <p:cNvSpPr>
            <a:spLocks noGrp="1"/>
          </p:cNvSpPr>
          <p:nvPr>
            <p:ph type="ctrTitle"/>
          </p:nvPr>
        </p:nvSpPr>
        <p:spPr>
          <a:xfrm>
            <a:off x="1035050" y="2832100"/>
            <a:ext cx="5576887" cy="4953000"/>
          </a:xfrm>
        </p:spPr>
        <p:txBody>
          <a:bodyPr/>
          <a:lstStyle/>
          <a:p>
            <a:r>
              <a:rPr lang="es-MX" sz="4200" b="1" dirty="0">
                <a:solidFill>
                  <a:schemeClr val="bg1">
                    <a:lumMod val="25000"/>
                  </a:schemeClr>
                </a:solidFill>
              </a:rPr>
              <a:t>TUTORIAL </a:t>
            </a:r>
            <a:br>
              <a:rPr lang="es-MX" sz="4200" b="1" dirty="0">
                <a:solidFill>
                  <a:schemeClr val="bg1">
                    <a:lumMod val="25000"/>
                  </a:schemeClr>
                </a:solidFill>
              </a:rPr>
            </a:br>
            <a:r>
              <a:rPr lang="es-MX" sz="2500" b="1" dirty="0">
                <a:solidFill>
                  <a:schemeClr val="bg1">
                    <a:lumMod val="25000"/>
                  </a:schemeClr>
                </a:solidFill>
              </a:rPr>
              <a:t>PERIODOGRAMA</a:t>
            </a:r>
            <a:endParaRPr lang="es-VE" sz="2500" b="1" dirty="0">
              <a:solidFill>
                <a:schemeClr val="bg1">
                  <a:lumMod val="25000"/>
                </a:schemeClr>
              </a:solidFill>
            </a:endParaRPr>
          </a:p>
        </p:txBody>
      </p:sp>
      <p:sp>
        <p:nvSpPr>
          <p:cNvPr id="6" name="Marcador de texto 5">
            <a:extLst>
              <a:ext uri="{FF2B5EF4-FFF2-40B4-BE49-F238E27FC236}">
                <a16:creationId xmlns:a16="http://schemas.microsoft.com/office/drawing/2014/main" id="{8A25F07C-35BE-414F-A98B-7573D0F863B8}"/>
              </a:ext>
            </a:extLst>
          </p:cNvPr>
          <p:cNvSpPr>
            <a:spLocks noGrp="1"/>
          </p:cNvSpPr>
          <p:nvPr>
            <p:ph type="body" sz="quarter" idx="10"/>
          </p:nvPr>
        </p:nvSpPr>
        <p:spPr>
          <a:xfrm>
            <a:off x="1035050" y="10294453"/>
            <a:ext cx="6781800" cy="490521"/>
          </a:xfrm>
        </p:spPr>
        <p:txBody>
          <a:bodyPr/>
          <a:lstStyle/>
          <a:p>
            <a:pPr marL="0"/>
            <a:r>
              <a:rPr lang="es-ES" sz="900" dirty="0">
                <a:solidFill>
                  <a:srgbClr val="FFFFFF"/>
                </a:solidFill>
                <a:latin typeface="Raleway" panose="020B0003030101060003" pitchFamily="34" charset="0"/>
              </a:rPr>
              <a:t>Tutorial </a:t>
            </a:r>
            <a:r>
              <a:rPr lang="es-ES" sz="900" dirty="0" err="1">
                <a:solidFill>
                  <a:srgbClr val="FFFFFF"/>
                </a:solidFill>
                <a:latin typeface="Raleway" panose="020B0003030101060003" pitchFamily="34" charset="0"/>
              </a:rPr>
              <a:t>Periodograma</a:t>
            </a:r>
            <a:r>
              <a:rPr lang="es-ES" sz="900" dirty="0">
                <a:solidFill>
                  <a:srgbClr val="FFFFFF"/>
                </a:solidFill>
                <a:latin typeface="Raleway" panose="020B0003030101060003" pitchFamily="34" charset="0"/>
              </a:rPr>
              <a:t> por Mari Cristi </a:t>
            </a:r>
            <a:r>
              <a:rPr lang="es-ES" sz="900" dirty="0" err="1">
                <a:solidFill>
                  <a:srgbClr val="FFFFFF"/>
                </a:solidFill>
                <a:latin typeface="Raleway" panose="020B0003030101060003" pitchFamily="34" charset="0"/>
              </a:rPr>
              <a:t>Stefanelli</a:t>
            </a:r>
            <a:r>
              <a:rPr lang="es-ES" sz="900" dirty="0">
                <a:solidFill>
                  <a:srgbClr val="FFFFFF"/>
                </a:solidFill>
                <a:latin typeface="Raleway" panose="020B0003030101060003" pitchFamily="34" charset="0"/>
              </a:rPr>
              <a:t>.</a:t>
            </a:r>
            <a:r>
              <a:rPr lang="es-MX" sz="900" dirty="0">
                <a:solidFill>
                  <a:srgbClr val="FFFFFF"/>
                </a:solidFill>
                <a:latin typeface="Raleway" panose="020B0003030101060003" pitchFamily="34" charset="0"/>
              </a:rPr>
              <a:t> UCAB está bajo una Licencia Creative </a:t>
            </a:r>
            <a:r>
              <a:rPr lang="es-MX" sz="900" dirty="0" err="1">
                <a:solidFill>
                  <a:srgbClr val="FFFFFF"/>
                </a:solidFill>
                <a:latin typeface="Raleway" panose="020B0003030101060003" pitchFamily="34" charset="0"/>
              </a:rPr>
              <a:t>Commons</a:t>
            </a:r>
            <a:r>
              <a:rPr lang="es-MX" sz="900" dirty="0">
                <a:solidFill>
                  <a:srgbClr val="FFFFFF"/>
                </a:solidFill>
                <a:latin typeface="Raleway" panose="020B0003030101060003" pitchFamily="34" charset="0"/>
              </a:rPr>
              <a:t> Atribución-</a:t>
            </a:r>
            <a:r>
              <a:rPr lang="es-MX" sz="900" dirty="0" err="1">
                <a:solidFill>
                  <a:srgbClr val="FFFFFF"/>
                </a:solidFill>
                <a:latin typeface="Raleway" panose="020B0003030101060003" pitchFamily="34" charset="0"/>
              </a:rPr>
              <a:t>NoComercial</a:t>
            </a:r>
            <a:r>
              <a:rPr lang="es-MX" sz="900" dirty="0">
                <a:solidFill>
                  <a:srgbClr val="FFFFFF"/>
                </a:solidFill>
                <a:latin typeface="Raleway" panose="020B0003030101060003" pitchFamily="34" charset="0"/>
              </a:rPr>
              <a:t>-</a:t>
            </a:r>
            <a:r>
              <a:rPr lang="es-MX" sz="900" dirty="0" err="1">
                <a:solidFill>
                  <a:srgbClr val="FFFFFF"/>
                </a:solidFill>
                <a:latin typeface="Raleway" panose="020B0003030101060003" pitchFamily="34" charset="0"/>
              </a:rPr>
              <a:t>CompartirIgual</a:t>
            </a:r>
            <a:r>
              <a:rPr lang="es-MX" sz="900" dirty="0">
                <a:solidFill>
                  <a:srgbClr val="FFFFFF"/>
                </a:solidFill>
                <a:latin typeface="Raleway" panose="020B0003030101060003" pitchFamily="34" charset="0"/>
              </a:rPr>
              <a:t> 4.0 Internacional. </a:t>
            </a:r>
            <a:endParaRPr lang="es-MX" sz="900" dirty="0">
              <a:solidFill>
                <a:prstClr val="black"/>
              </a:solidFill>
              <a:latin typeface="Microsoft Sans Serif" panose="020B0604020202020204" pitchFamily="34" charset="0"/>
            </a:endParaRPr>
          </a:p>
          <a:p>
            <a:endParaRPr lang="es-VE" sz="1000" dirty="0"/>
          </a:p>
        </p:txBody>
      </p:sp>
    </p:spTree>
    <p:extLst>
      <p:ext uri="{BB962C8B-B14F-4D97-AF65-F5344CB8AC3E}">
        <p14:creationId xmlns:p14="http://schemas.microsoft.com/office/powerpoint/2010/main" val="3875657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 name="Imagen 48">
            <a:extLst>
              <a:ext uri="{FF2B5EF4-FFF2-40B4-BE49-F238E27FC236}">
                <a16:creationId xmlns:a16="http://schemas.microsoft.com/office/drawing/2014/main" id="{2514133C-0278-4AB6-AE4E-13B06A74A5C5}"/>
              </a:ext>
            </a:extLst>
          </p:cNvPr>
          <p:cNvPicPr>
            <a:picLocks noChangeAspect="1"/>
          </p:cNvPicPr>
          <p:nvPr/>
        </p:nvPicPr>
        <p:blipFill>
          <a:blip r:embed="rId3" cstate="print"/>
          <a:stretch>
            <a:fillRect/>
          </a:stretch>
        </p:blipFill>
        <p:spPr>
          <a:xfrm>
            <a:off x="8045450" y="1541505"/>
            <a:ext cx="7410450" cy="1123950"/>
          </a:xfrm>
          <a:prstGeom prst="rect">
            <a:avLst/>
          </a:prstGeom>
          <a:solidFill>
            <a:srgbClr val="00A0B0"/>
          </a:solidFill>
        </p:spPr>
      </p:pic>
      <p:pic>
        <p:nvPicPr>
          <p:cNvPr id="35" name="Picture 2">
            <a:extLst>
              <a:ext uri="{FF2B5EF4-FFF2-40B4-BE49-F238E27FC236}">
                <a16:creationId xmlns:a16="http://schemas.microsoft.com/office/drawing/2014/main" id="{3EF0F9D1-99C8-4E54-9156-E0F198E2966F}"/>
              </a:ext>
            </a:extLst>
          </p:cNvPr>
          <p:cNvPicPr>
            <a:picLocks noChangeAspect="1"/>
          </p:cNvPicPr>
          <p:nvPr/>
        </p:nvPicPr>
        <p:blipFill>
          <a:blip r:embed="rId4"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9693" y="458120"/>
            <a:ext cx="131435" cy="128819"/>
          </a:xfrm>
          <a:prstGeom prst="rect">
            <a:avLst/>
          </a:prstGeom>
        </p:spPr>
      </p:pic>
      <p:pic>
        <p:nvPicPr>
          <p:cNvPr id="36" name="Picture 3">
            <a:extLst>
              <a:ext uri="{FF2B5EF4-FFF2-40B4-BE49-F238E27FC236}">
                <a16:creationId xmlns:a16="http://schemas.microsoft.com/office/drawing/2014/main" id="{8A85A027-D729-4BD4-A6CB-7D8958D56B09}"/>
              </a:ext>
            </a:extLst>
          </p:cNvPr>
          <p:cNvPicPr>
            <a:picLocks noChangeAspect="1"/>
          </p:cNvPicPr>
          <p:nvPr/>
        </p:nvPicPr>
        <p:blipFill>
          <a:blip r:embed="rId6"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3975" y="393710"/>
            <a:ext cx="131435" cy="128819"/>
          </a:xfrm>
          <a:prstGeom prst="rect">
            <a:avLst/>
          </a:prstGeom>
        </p:spPr>
      </p:pic>
      <p:pic>
        <p:nvPicPr>
          <p:cNvPr id="37" name="Picture 4">
            <a:extLst>
              <a:ext uri="{FF2B5EF4-FFF2-40B4-BE49-F238E27FC236}">
                <a16:creationId xmlns:a16="http://schemas.microsoft.com/office/drawing/2014/main" id="{94952BB4-2E0E-4FCD-A978-903DE828C5B7}"/>
              </a:ext>
            </a:extLst>
          </p:cNvPr>
          <p:cNvPicPr>
            <a:picLocks noChangeAspect="1"/>
          </p:cNvPicPr>
          <p:nvPr/>
        </p:nvPicPr>
        <p:blipFill>
          <a:blip r:embed="rId8"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8258" y="329301"/>
            <a:ext cx="131435" cy="128819"/>
          </a:xfrm>
          <a:prstGeom prst="rect">
            <a:avLst/>
          </a:prstGeom>
        </p:spPr>
      </p:pic>
      <p:sp>
        <p:nvSpPr>
          <p:cNvPr id="38" name="TextBox 6">
            <a:extLst>
              <a:ext uri="{FF2B5EF4-FFF2-40B4-BE49-F238E27FC236}">
                <a16:creationId xmlns:a16="http://schemas.microsoft.com/office/drawing/2014/main" id="{114C6CD0-1462-4D36-A4BD-E7F86FFF0604}"/>
              </a:ext>
            </a:extLst>
          </p:cNvPr>
          <p:cNvSpPr txBox="1"/>
          <p:nvPr/>
        </p:nvSpPr>
        <p:spPr>
          <a:xfrm>
            <a:off x="748281" y="329301"/>
            <a:ext cx="2273936" cy="305853"/>
          </a:xfrm>
          <a:prstGeom prst="rect">
            <a:avLst/>
          </a:prstGeom>
        </p:spPr>
        <p:txBody>
          <a:bodyPr wrap="square" lIns="0" tIns="0" rIns="0" bIns="0" rtlCol="0" anchor="t">
            <a:spAutoFit/>
          </a:bodyPr>
          <a:lstStyle/>
          <a:p>
            <a:pPr algn="l">
              <a:lnSpc>
                <a:spcPts val="2601"/>
              </a:lnSpc>
            </a:pPr>
            <a:r>
              <a:rPr lang="en-US" sz="1858" dirty="0">
                <a:solidFill>
                  <a:schemeClr val="tx1">
                    <a:lumMod val="85000"/>
                    <a:lumOff val="15000"/>
                  </a:schemeClr>
                </a:solidFill>
                <a:latin typeface="Fredoka One" panose="02000000000000000000" pitchFamily="2" charset="0"/>
              </a:rPr>
              <a:t>CIERRE</a:t>
            </a:r>
          </a:p>
        </p:txBody>
      </p:sp>
      <p:sp>
        <p:nvSpPr>
          <p:cNvPr id="11" name="CuadroTexto 10">
            <a:extLst>
              <a:ext uri="{FF2B5EF4-FFF2-40B4-BE49-F238E27FC236}">
                <a16:creationId xmlns:a16="http://schemas.microsoft.com/office/drawing/2014/main" id="{C289DAD2-81B6-4051-BF3A-82FD1AC5818C}"/>
              </a:ext>
            </a:extLst>
          </p:cNvPr>
          <p:cNvSpPr txBox="1"/>
          <p:nvPr/>
        </p:nvSpPr>
        <p:spPr>
          <a:xfrm>
            <a:off x="578517" y="3504301"/>
            <a:ext cx="6396819" cy="1169551"/>
          </a:xfrm>
          <a:prstGeom prst="rect">
            <a:avLst/>
          </a:prstGeom>
          <a:noFill/>
        </p:spPr>
        <p:txBody>
          <a:bodyPr wrap="square">
            <a:spAutoFit/>
          </a:bodyPr>
          <a:lstStyle/>
          <a:p>
            <a:pPr algn="just"/>
            <a:r>
              <a:rPr lang="es-ES" sz="1400" dirty="0">
                <a:solidFill>
                  <a:schemeClr val="tx1">
                    <a:lumMod val="75000"/>
                    <a:lumOff val="25000"/>
                  </a:schemeClr>
                </a:solidFill>
                <a:latin typeface="Raleway" panose="020B0003030101060003" pitchFamily="34" charset="0"/>
              </a:rPr>
              <a:t>El </a:t>
            </a:r>
            <a:r>
              <a:rPr lang="es-ES" sz="1400" b="1" dirty="0" err="1">
                <a:solidFill>
                  <a:srgbClr val="00A0B0"/>
                </a:solidFill>
                <a:latin typeface="Raleway" panose="020B0003030101060003" pitchFamily="34" charset="0"/>
              </a:rPr>
              <a:t>periodograma</a:t>
            </a:r>
            <a:r>
              <a:rPr lang="es-ES" sz="1400" dirty="0">
                <a:solidFill>
                  <a:schemeClr val="tx1">
                    <a:lumMod val="75000"/>
                    <a:lumOff val="25000"/>
                  </a:schemeClr>
                </a:solidFill>
                <a:latin typeface="Raleway" panose="020B0003030101060003" pitchFamily="34" charset="0"/>
              </a:rPr>
              <a:t> es un estimador no consistente. Para obtener un buen estimador del espectro de potencia sería preferible obtener un estimador del espectro suave sin las variaciones resultantes del proceso de estimación. Promediando múltiples </a:t>
            </a:r>
            <a:r>
              <a:rPr lang="es-ES" sz="1400" dirty="0" err="1">
                <a:solidFill>
                  <a:schemeClr val="tx1">
                    <a:lumMod val="75000"/>
                    <a:lumOff val="25000"/>
                  </a:schemeClr>
                </a:solidFill>
                <a:latin typeface="Raleway" panose="020B0003030101060003" pitchFamily="34" charset="0"/>
              </a:rPr>
              <a:t>periodogramas</a:t>
            </a:r>
            <a:r>
              <a:rPr lang="es-ES" sz="1400" dirty="0">
                <a:solidFill>
                  <a:schemeClr val="tx1">
                    <a:lumMod val="75000"/>
                    <a:lumOff val="25000"/>
                  </a:schemeClr>
                </a:solidFill>
                <a:latin typeface="Raleway" panose="020B0003030101060003" pitchFamily="34" charset="0"/>
              </a:rPr>
              <a:t> independientes se logra reducir las fluctuaciones.</a:t>
            </a:r>
            <a:endParaRPr lang="es-VE" sz="1400" dirty="0">
              <a:solidFill>
                <a:schemeClr val="tx1">
                  <a:lumMod val="85000"/>
                  <a:lumOff val="15000"/>
                </a:schemeClr>
              </a:solidFill>
              <a:latin typeface="Raleway" panose="020B0003030101060003" pitchFamily="34" charset="0"/>
            </a:endParaRP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8655ED1C-8705-4ADF-986A-4112127197E0}"/>
                  </a:ext>
                </a:extLst>
              </p:cNvPr>
              <p:cNvSpPr txBox="1"/>
              <p:nvPr/>
            </p:nvSpPr>
            <p:spPr>
              <a:xfrm>
                <a:off x="574677" y="4747113"/>
                <a:ext cx="6404498" cy="954107"/>
              </a:xfrm>
              <a:prstGeom prst="rect">
                <a:avLst/>
              </a:prstGeom>
              <a:noFill/>
            </p:spPr>
            <p:txBody>
              <a:bodyPr wrap="square">
                <a:spAutoFit/>
              </a:bodyPr>
              <a:lstStyle/>
              <a:p>
                <a:pPr algn="just"/>
                <a:r>
                  <a:rPr lang="es-ES" sz="1400" dirty="0">
                    <a:solidFill>
                      <a:schemeClr val="tx1">
                        <a:lumMod val="75000"/>
                        <a:lumOff val="25000"/>
                      </a:schemeClr>
                    </a:solidFill>
                    <a:latin typeface="Raleway" panose="020B0003030101060003" pitchFamily="34" charset="0"/>
                  </a:rPr>
                  <a:t>Se puede reducir la variabilidad del estimador manteniendo constante la longitud del registro si se usan ventanas más cortas (pero se empeora el sesgo) y se promedian más secciones. Solapando </a:t>
                </a:r>
                <a14:m>
                  <m:oMath xmlns:m="http://schemas.openxmlformats.org/officeDocument/2006/math">
                    <m:r>
                      <a:rPr lang="es-VE" sz="1400" b="0" i="1" smtClean="0">
                        <a:solidFill>
                          <a:schemeClr val="tx1">
                            <a:lumMod val="75000"/>
                            <a:lumOff val="25000"/>
                          </a:schemeClr>
                        </a:solidFill>
                        <a:latin typeface="Cambria Math" panose="02040503050406030204" pitchFamily="18" charset="0"/>
                      </a:rPr>
                      <m:t>𝐿</m:t>
                    </m:r>
                    <m:r>
                      <a:rPr lang="es-VE" sz="1400" b="0" i="1" smtClean="0">
                        <a:solidFill>
                          <a:schemeClr val="tx1">
                            <a:lumMod val="75000"/>
                            <a:lumOff val="25000"/>
                          </a:schemeClr>
                        </a:solidFill>
                        <a:latin typeface="Cambria Math" panose="02040503050406030204" pitchFamily="18" charset="0"/>
                      </a:rPr>
                      <m:t>/2</m:t>
                    </m:r>
                  </m:oMath>
                </a14:m>
                <a:r>
                  <a:rPr lang="es-ES" sz="1400" dirty="0">
                    <a:solidFill>
                      <a:schemeClr val="tx1">
                        <a:lumMod val="75000"/>
                        <a:lumOff val="25000"/>
                      </a:schemeClr>
                    </a:solidFill>
                    <a:latin typeface="Raleway" panose="020B0003030101060003" pitchFamily="34" charset="0"/>
                  </a:rPr>
                  <a:t> muestras se puede conseguir más segmentos y varianzas más pequeñas.</a:t>
                </a:r>
                <a:endParaRPr lang="es-VE" sz="1400" dirty="0">
                  <a:solidFill>
                    <a:schemeClr val="tx1">
                      <a:lumMod val="75000"/>
                      <a:lumOff val="25000"/>
                    </a:schemeClr>
                  </a:solidFill>
                  <a:latin typeface="Raleway" panose="020B0003030101060003" pitchFamily="34" charset="0"/>
                </a:endParaRPr>
              </a:p>
            </p:txBody>
          </p:sp>
        </mc:Choice>
        <mc:Fallback xmlns="">
          <p:sp>
            <p:nvSpPr>
              <p:cNvPr id="12" name="CuadroTexto 11">
                <a:extLst>
                  <a:ext uri="{FF2B5EF4-FFF2-40B4-BE49-F238E27FC236}">
                    <a16:creationId xmlns:a16="http://schemas.microsoft.com/office/drawing/2014/main" id="{8655ED1C-8705-4ADF-986A-4112127197E0}"/>
                  </a:ext>
                </a:extLst>
              </p:cNvPr>
              <p:cNvSpPr txBox="1">
                <a:spLocks noRot="1" noChangeAspect="1" noMove="1" noResize="1" noEditPoints="1" noAdjustHandles="1" noChangeArrowheads="1" noChangeShapeType="1" noTextEdit="1"/>
              </p:cNvSpPr>
              <p:nvPr/>
            </p:nvSpPr>
            <p:spPr>
              <a:xfrm>
                <a:off x="574677" y="4747113"/>
                <a:ext cx="6404498" cy="954107"/>
              </a:xfrm>
              <a:prstGeom prst="rect">
                <a:avLst/>
              </a:prstGeom>
              <a:blipFill>
                <a:blip r:embed="rId10"/>
                <a:stretch>
                  <a:fillRect l="-285" t="-1282" r="-285" b="-5769"/>
                </a:stretch>
              </a:blipFill>
            </p:spPr>
            <p:txBody>
              <a:bodyPr/>
              <a:lstStyle/>
              <a:p>
                <a:r>
                  <a:rPr lang="es-VE">
                    <a:noFill/>
                  </a:rPr>
                  <a:t> </a:t>
                </a:r>
              </a:p>
            </p:txBody>
          </p:sp>
        </mc:Fallback>
      </mc:AlternateContent>
      <p:pic>
        <p:nvPicPr>
          <p:cNvPr id="16" name="Imagen 15">
            <a:extLst>
              <a:ext uri="{FF2B5EF4-FFF2-40B4-BE49-F238E27FC236}">
                <a16:creationId xmlns:a16="http://schemas.microsoft.com/office/drawing/2014/main" id="{6C2EF573-3A3B-43FF-BC4A-A70A030AF9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951" y="5774481"/>
            <a:ext cx="13663665" cy="49189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1066B6-FF03-4671-B3E2-D477B2A0AC01}"/>
              </a:ext>
            </a:extLst>
          </p:cNvPr>
          <p:cNvSpPr>
            <a:spLocks noGrp="1"/>
          </p:cNvSpPr>
          <p:nvPr>
            <p:ph type="ctrTitle"/>
          </p:nvPr>
        </p:nvSpPr>
        <p:spPr/>
        <p:txBody>
          <a:bodyPr/>
          <a:lstStyle/>
          <a:p>
            <a:r>
              <a:rPr lang="es-VE" dirty="0"/>
              <a:t>Has culminado la revisión del tema</a:t>
            </a:r>
          </a:p>
        </p:txBody>
      </p:sp>
      <p:sp>
        <p:nvSpPr>
          <p:cNvPr id="8" name="Marcador de texto 5">
            <a:extLst>
              <a:ext uri="{FF2B5EF4-FFF2-40B4-BE49-F238E27FC236}">
                <a16:creationId xmlns:a16="http://schemas.microsoft.com/office/drawing/2014/main" id="{6F4B7E9F-34E8-45E2-B447-77A580F05C8C}"/>
              </a:ext>
            </a:extLst>
          </p:cNvPr>
          <p:cNvSpPr>
            <a:spLocks noGrp="1"/>
          </p:cNvSpPr>
          <p:nvPr>
            <p:ph type="body" sz="quarter" idx="10"/>
          </p:nvPr>
        </p:nvSpPr>
        <p:spPr>
          <a:xfrm>
            <a:off x="1035050" y="10294453"/>
            <a:ext cx="6858000" cy="490521"/>
          </a:xfrm>
        </p:spPr>
        <p:txBody>
          <a:bodyPr/>
          <a:lstStyle/>
          <a:p>
            <a:pPr marL="0"/>
            <a:r>
              <a:rPr lang="es-ES" sz="900" dirty="0">
                <a:solidFill>
                  <a:srgbClr val="FFFFFF"/>
                </a:solidFill>
                <a:latin typeface="Raleway" panose="020B0003030101060003" pitchFamily="34" charset="0"/>
              </a:rPr>
              <a:t>Tutorial </a:t>
            </a:r>
            <a:r>
              <a:rPr lang="es-ES" sz="900" dirty="0" err="1">
                <a:solidFill>
                  <a:srgbClr val="FFFFFF"/>
                </a:solidFill>
                <a:latin typeface="Raleway" panose="020B0003030101060003" pitchFamily="34" charset="0"/>
              </a:rPr>
              <a:t>Periodograma</a:t>
            </a:r>
            <a:r>
              <a:rPr lang="es-ES" sz="900" dirty="0">
                <a:solidFill>
                  <a:srgbClr val="FFFFFF"/>
                </a:solidFill>
                <a:latin typeface="Raleway" panose="020B0003030101060003" pitchFamily="34" charset="0"/>
              </a:rPr>
              <a:t> por Mari Cristi </a:t>
            </a:r>
            <a:r>
              <a:rPr lang="es-ES" sz="900" dirty="0" err="1">
                <a:solidFill>
                  <a:srgbClr val="FFFFFF"/>
                </a:solidFill>
                <a:latin typeface="Raleway" panose="020B0003030101060003" pitchFamily="34" charset="0"/>
              </a:rPr>
              <a:t>Stefanelli</a:t>
            </a:r>
            <a:r>
              <a:rPr lang="es-ES" sz="900" dirty="0">
                <a:solidFill>
                  <a:srgbClr val="FFFFFF"/>
                </a:solidFill>
                <a:latin typeface="Raleway" panose="020B0003030101060003" pitchFamily="34" charset="0"/>
              </a:rPr>
              <a:t>.</a:t>
            </a:r>
            <a:r>
              <a:rPr lang="es-MX" sz="900" dirty="0">
                <a:solidFill>
                  <a:srgbClr val="FFFFFF"/>
                </a:solidFill>
                <a:latin typeface="Raleway" panose="020B0003030101060003" pitchFamily="34" charset="0"/>
              </a:rPr>
              <a:t> UCAB está bajo una Licencia Creative </a:t>
            </a:r>
            <a:r>
              <a:rPr lang="es-MX" sz="900" dirty="0" err="1">
                <a:solidFill>
                  <a:srgbClr val="FFFFFF"/>
                </a:solidFill>
                <a:latin typeface="Raleway" panose="020B0003030101060003" pitchFamily="34" charset="0"/>
              </a:rPr>
              <a:t>Commons</a:t>
            </a:r>
            <a:r>
              <a:rPr lang="es-MX" sz="900" dirty="0">
                <a:solidFill>
                  <a:srgbClr val="FFFFFF"/>
                </a:solidFill>
                <a:latin typeface="Raleway" panose="020B0003030101060003" pitchFamily="34" charset="0"/>
              </a:rPr>
              <a:t> Atribución-</a:t>
            </a:r>
            <a:r>
              <a:rPr lang="es-MX" sz="900" dirty="0" err="1">
                <a:solidFill>
                  <a:srgbClr val="FFFFFF"/>
                </a:solidFill>
                <a:latin typeface="Raleway" panose="020B0003030101060003" pitchFamily="34" charset="0"/>
              </a:rPr>
              <a:t>NoComercial</a:t>
            </a:r>
            <a:r>
              <a:rPr lang="es-MX" sz="900" dirty="0">
                <a:solidFill>
                  <a:srgbClr val="FFFFFF"/>
                </a:solidFill>
                <a:latin typeface="Raleway" panose="020B0003030101060003" pitchFamily="34" charset="0"/>
              </a:rPr>
              <a:t>-</a:t>
            </a:r>
            <a:r>
              <a:rPr lang="es-MX" sz="900" dirty="0" err="1">
                <a:solidFill>
                  <a:srgbClr val="FFFFFF"/>
                </a:solidFill>
                <a:latin typeface="Raleway" panose="020B0003030101060003" pitchFamily="34" charset="0"/>
              </a:rPr>
              <a:t>CompartirIgual</a:t>
            </a:r>
            <a:r>
              <a:rPr lang="es-MX" sz="900" dirty="0">
                <a:solidFill>
                  <a:srgbClr val="FFFFFF"/>
                </a:solidFill>
                <a:latin typeface="Raleway" panose="020B0003030101060003" pitchFamily="34" charset="0"/>
              </a:rPr>
              <a:t> 4.0 Internacional.</a:t>
            </a:r>
            <a:endParaRPr lang="es-MX" sz="900" dirty="0">
              <a:solidFill>
                <a:prstClr val="black"/>
              </a:solidFill>
              <a:latin typeface="Microsoft Sans Serif" panose="020B0604020202020204" pitchFamily="34" charset="0"/>
            </a:endParaRPr>
          </a:p>
        </p:txBody>
      </p:sp>
    </p:spTree>
    <p:extLst>
      <p:ext uri="{BB962C8B-B14F-4D97-AF65-F5344CB8AC3E}">
        <p14:creationId xmlns:p14="http://schemas.microsoft.com/office/powerpoint/2010/main" val="4251985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4B24C6D-851E-43AF-8BA1-D484BA87D21C}"/>
              </a:ext>
            </a:extLst>
          </p:cNvPr>
          <p:cNvSpPr>
            <a:spLocks noGrp="1"/>
          </p:cNvSpPr>
          <p:nvPr>
            <p:ph type="ctrTitle" idx="4294967295"/>
          </p:nvPr>
        </p:nvSpPr>
        <p:spPr>
          <a:xfrm>
            <a:off x="273050" y="1231900"/>
            <a:ext cx="6902450" cy="7315200"/>
          </a:xfrm>
          <a:prstGeom prst="rect">
            <a:avLst/>
          </a:prstGeom>
        </p:spPr>
        <p:txBody>
          <a:bodyPr/>
          <a:lstStyle/>
          <a:p>
            <a:br>
              <a:rPr lang="es-MX" sz="1600" b="0" i="0" u="none" strike="noStrike" dirty="0">
                <a:solidFill>
                  <a:schemeClr val="accent1"/>
                </a:solidFill>
                <a:effectLst/>
                <a:latin typeface="+mn-lt"/>
              </a:rPr>
            </a:br>
            <a:br>
              <a:rPr lang="es-MX" sz="1600" b="0" i="0" u="none" strike="noStrike" dirty="0">
                <a:solidFill>
                  <a:schemeClr val="accent1"/>
                </a:solidFill>
                <a:effectLst/>
                <a:latin typeface="+mn-lt"/>
              </a:rPr>
            </a:br>
            <a:br>
              <a:rPr lang="es-MX" sz="1600" b="0" i="0" u="none" strike="noStrike" dirty="0">
                <a:solidFill>
                  <a:schemeClr val="accent1"/>
                </a:solidFill>
                <a:effectLst/>
                <a:latin typeface="+mn-lt"/>
              </a:rPr>
            </a:br>
            <a:br>
              <a:rPr lang="es-MX" sz="1600" b="0" i="0" u="none" strike="noStrike" dirty="0">
                <a:solidFill>
                  <a:schemeClr val="accent1"/>
                </a:solidFill>
                <a:effectLst/>
                <a:latin typeface="+mn-lt"/>
              </a:rPr>
            </a:br>
            <a:endParaRPr lang="es-VE" sz="1600" dirty="0">
              <a:latin typeface="+mn-lt"/>
            </a:endParaRPr>
          </a:p>
        </p:txBody>
      </p:sp>
      <p:sp>
        <p:nvSpPr>
          <p:cNvPr id="5" name="CuadroTexto 4">
            <a:extLst>
              <a:ext uri="{FF2B5EF4-FFF2-40B4-BE49-F238E27FC236}">
                <a16:creationId xmlns:a16="http://schemas.microsoft.com/office/drawing/2014/main" id="{DE728679-96C3-42DE-841E-3D2B2E1317D5}"/>
              </a:ext>
            </a:extLst>
          </p:cNvPr>
          <p:cNvSpPr txBox="1"/>
          <p:nvPr/>
        </p:nvSpPr>
        <p:spPr>
          <a:xfrm>
            <a:off x="572162" y="1841500"/>
            <a:ext cx="6400800" cy="523220"/>
          </a:xfrm>
          <a:prstGeom prst="rect">
            <a:avLst/>
          </a:prstGeom>
          <a:noFill/>
        </p:spPr>
        <p:txBody>
          <a:bodyPr wrap="square">
            <a:spAutoFit/>
          </a:bodyPr>
          <a:lstStyle/>
          <a:p>
            <a:pPr algn="just"/>
            <a:r>
              <a:rPr lang="es-ES" sz="1400" b="1" dirty="0">
                <a:solidFill>
                  <a:srgbClr val="00A0B0"/>
                </a:solidFill>
                <a:effectLst/>
                <a:latin typeface="+mn-lt"/>
                <a:ea typeface="Tahoma" panose="020B0604030504040204" pitchFamily="34" charset="0"/>
              </a:rPr>
              <a:t>Usar </a:t>
            </a:r>
            <a:r>
              <a:rPr lang="es-ES" sz="1400" dirty="0">
                <a:solidFill>
                  <a:schemeClr val="bg1">
                    <a:lumMod val="25000"/>
                  </a:schemeClr>
                </a:solidFill>
                <a:effectLst/>
                <a:latin typeface="+mn-lt"/>
                <a:ea typeface="Tahoma" panose="020B0604030504040204" pitchFamily="34" charset="0"/>
              </a:rPr>
              <a:t>Matlab para la ubicación del </a:t>
            </a:r>
            <a:r>
              <a:rPr lang="es-ES" sz="1400" dirty="0" err="1">
                <a:solidFill>
                  <a:schemeClr val="bg1">
                    <a:lumMod val="25000"/>
                  </a:schemeClr>
                </a:solidFill>
                <a:effectLst/>
                <a:latin typeface="+mn-lt"/>
                <a:ea typeface="Tahoma" panose="020B0604030504040204" pitchFamily="34" charset="0"/>
              </a:rPr>
              <a:t>periodograma</a:t>
            </a:r>
            <a:r>
              <a:rPr lang="es-ES" sz="1400" dirty="0">
                <a:solidFill>
                  <a:schemeClr val="bg1">
                    <a:lumMod val="25000"/>
                  </a:schemeClr>
                </a:solidFill>
                <a:effectLst/>
                <a:latin typeface="+mn-lt"/>
                <a:ea typeface="Tahoma" panose="020B0604030504040204" pitchFamily="34" charset="0"/>
              </a:rPr>
              <a:t> y el </a:t>
            </a:r>
            <a:r>
              <a:rPr lang="es-ES" sz="1400" dirty="0" err="1">
                <a:solidFill>
                  <a:schemeClr val="bg1">
                    <a:lumMod val="25000"/>
                  </a:schemeClr>
                </a:solidFill>
                <a:effectLst/>
                <a:latin typeface="+mn-lt"/>
                <a:ea typeface="Tahoma" panose="020B0604030504040204" pitchFamily="34" charset="0"/>
              </a:rPr>
              <a:t>periodograma</a:t>
            </a:r>
            <a:r>
              <a:rPr lang="es-ES" sz="1400" dirty="0">
                <a:solidFill>
                  <a:schemeClr val="bg1">
                    <a:lumMod val="25000"/>
                  </a:schemeClr>
                </a:solidFill>
                <a:effectLst/>
                <a:latin typeface="+mn-lt"/>
                <a:ea typeface="Tahoma" panose="020B0604030504040204" pitchFamily="34" charset="0"/>
              </a:rPr>
              <a:t> promedio.</a:t>
            </a:r>
            <a:endParaRPr lang="es-VE" sz="1400" dirty="0">
              <a:solidFill>
                <a:schemeClr val="bg1">
                  <a:lumMod val="25000"/>
                </a:schemeClr>
              </a:solidFill>
            </a:endParaRPr>
          </a:p>
        </p:txBody>
      </p:sp>
    </p:spTree>
    <p:extLst>
      <p:ext uri="{BB962C8B-B14F-4D97-AF65-F5344CB8AC3E}">
        <p14:creationId xmlns:p14="http://schemas.microsoft.com/office/powerpoint/2010/main" val="224114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7">
            <a:extLst>
              <a:ext uri="{FF2B5EF4-FFF2-40B4-BE49-F238E27FC236}">
                <a16:creationId xmlns:a16="http://schemas.microsoft.com/office/drawing/2014/main" id="{99C416CB-3A2B-4561-99BF-DAB4A6F68F7C}"/>
              </a:ext>
            </a:extLst>
          </p:cNvPr>
          <p:cNvPicPr>
            <a:picLocks noChangeAspect="1"/>
          </p:cNvPicPr>
          <p:nvPr/>
        </p:nvPicPr>
        <p:blipFill>
          <a:blip r:embed="rId2"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995" b="995"/>
          <a:stretch>
            <a:fillRect/>
          </a:stretch>
        </p:blipFill>
        <p:spPr>
          <a:xfrm>
            <a:off x="2455111" y="2235194"/>
            <a:ext cx="409777" cy="401621"/>
          </a:xfrm>
          <a:prstGeom prst="rect">
            <a:avLst/>
          </a:prstGeom>
        </p:spPr>
      </p:pic>
      <p:sp>
        <p:nvSpPr>
          <p:cNvPr id="27" name="TextBox 8">
            <a:extLst>
              <a:ext uri="{FF2B5EF4-FFF2-40B4-BE49-F238E27FC236}">
                <a16:creationId xmlns:a16="http://schemas.microsoft.com/office/drawing/2014/main" id="{96A39DF6-1EA2-46C3-BAFF-99BAC263AF66}"/>
              </a:ext>
            </a:extLst>
          </p:cNvPr>
          <p:cNvSpPr txBox="1"/>
          <p:nvPr/>
        </p:nvSpPr>
        <p:spPr>
          <a:xfrm>
            <a:off x="2537084" y="2330784"/>
            <a:ext cx="273126" cy="230832"/>
          </a:xfrm>
          <a:prstGeom prst="rect">
            <a:avLst/>
          </a:prstGeom>
        </p:spPr>
        <p:txBody>
          <a:bodyPr lIns="0" tIns="0" rIns="0" bIns="0" rtlCol="0" anchor="t">
            <a:spAutoFit/>
          </a:bodyPr>
          <a:lstStyle/>
          <a:p>
            <a:pPr algn="just">
              <a:lnSpc>
                <a:spcPts val="1802"/>
              </a:lnSpc>
            </a:pPr>
            <a:r>
              <a:rPr lang="en-US" dirty="0">
                <a:solidFill>
                  <a:srgbClr val="373636"/>
                </a:solidFill>
                <a:latin typeface="Fredoka One" panose="02000000000000000000" pitchFamily="2" charset="0"/>
              </a:rPr>
              <a:t>01</a:t>
            </a:r>
          </a:p>
        </p:txBody>
      </p:sp>
      <p:sp>
        <p:nvSpPr>
          <p:cNvPr id="22" name="CuadroTexto 21">
            <a:extLst>
              <a:ext uri="{FF2B5EF4-FFF2-40B4-BE49-F238E27FC236}">
                <a16:creationId xmlns:a16="http://schemas.microsoft.com/office/drawing/2014/main" id="{849F4640-03DB-4CBC-907F-607E07120528}"/>
              </a:ext>
            </a:extLst>
          </p:cNvPr>
          <p:cNvSpPr txBox="1"/>
          <p:nvPr/>
        </p:nvSpPr>
        <p:spPr>
          <a:xfrm>
            <a:off x="2988069" y="2278594"/>
            <a:ext cx="3990582" cy="338554"/>
          </a:xfrm>
          <a:prstGeom prst="rect">
            <a:avLst/>
          </a:prstGeom>
          <a:noFill/>
        </p:spPr>
        <p:txBody>
          <a:bodyPr wrap="square" rtlCol="0">
            <a:spAutoFit/>
          </a:bodyPr>
          <a:lstStyle/>
          <a:p>
            <a:pPr algn="just"/>
            <a:r>
              <a:rPr lang="es-ES" sz="1600" dirty="0">
                <a:solidFill>
                  <a:schemeClr val="bg1">
                    <a:lumMod val="25000"/>
                  </a:schemeClr>
                </a:solidFill>
              </a:rPr>
              <a:t>Funciones de Matlab</a:t>
            </a:r>
            <a:endParaRPr lang="es-VE" sz="1600" dirty="0">
              <a:solidFill>
                <a:schemeClr val="bg1">
                  <a:lumMod val="25000"/>
                </a:schemeClr>
              </a:solidFill>
            </a:endParaRPr>
          </a:p>
        </p:txBody>
      </p:sp>
      <p:pic>
        <p:nvPicPr>
          <p:cNvPr id="5" name="Picture 7">
            <a:extLst>
              <a:ext uri="{FF2B5EF4-FFF2-40B4-BE49-F238E27FC236}">
                <a16:creationId xmlns:a16="http://schemas.microsoft.com/office/drawing/2014/main" id="{536D63FC-FF53-4534-A741-C626D75751AD}"/>
              </a:ext>
            </a:extLst>
          </p:cNvPr>
          <p:cNvPicPr>
            <a:picLocks noChangeAspect="1"/>
          </p:cNvPicPr>
          <p:nvPr/>
        </p:nvPicPr>
        <p:blipFill>
          <a:blip r:embed="rId2"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995" b="995"/>
          <a:stretch>
            <a:fillRect/>
          </a:stretch>
        </p:blipFill>
        <p:spPr>
          <a:xfrm>
            <a:off x="2455111" y="3040079"/>
            <a:ext cx="409777" cy="401621"/>
          </a:xfrm>
          <a:prstGeom prst="rect">
            <a:avLst/>
          </a:prstGeom>
        </p:spPr>
      </p:pic>
      <p:sp>
        <p:nvSpPr>
          <p:cNvPr id="6" name="TextBox 8">
            <a:extLst>
              <a:ext uri="{FF2B5EF4-FFF2-40B4-BE49-F238E27FC236}">
                <a16:creationId xmlns:a16="http://schemas.microsoft.com/office/drawing/2014/main" id="{AB10E228-DF08-4D80-9096-E40824C9B929}"/>
              </a:ext>
            </a:extLst>
          </p:cNvPr>
          <p:cNvSpPr txBox="1"/>
          <p:nvPr/>
        </p:nvSpPr>
        <p:spPr>
          <a:xfrm>
            <a:off x="2523436" y="3127205"/>
            <a:ext cx="327804" cy="230832"/>
          </a:xfrm>
          <a:prstGeom prst="rect">
            <a:avLst/>
          </a:prstGeom>
        </p:spPr>
        <p:txBody>
          <a:bodyPr wrap="square" lIns="0" tIns="0" rIns="0" bIns="0" rtlCol="0" anchor="t">
            <a:spAutoFit/>
          </a:bodyPr>
          <a:lstStyle/>
          <a:p>
            <a:pPr algn="just">
              <a:lnSpc>
                <a:spcPts val="1802"/>
              </a:lnSpc>
            </a:pPr>
            <a:r>
              <a:rPr lang="en-US" dirty="0">
                <a:solidFill>
                  <a:srgbClr val="373636"/>
                </a:solidFill>
                <a:latin typeface="Fredoka One" panose="02000000000000000000" pitchFamily="2" charset="0"/>
              </a:rPr>
              <a:t>02</a:t>
            </a:r>
          </a:p>
        </p:txBody>
      </p:sp>
      <p:sp>
        <p:nvSpPr>
          <p:cNvPr id="7" name="CuadroTexto 6">
            <a:extLst>
              <a:ext uri="{FF2B5EF4-FFF2-40B4-BE49-F238E27FC236}">
                <a16:creationId xmlns:a16="http://schemas.microsoft.com/office/drawing/2014/main" id="{760DFAE7-448F-4104-A8D1-1BE83CC96CFB}"/>
              </a:ext>
            </a:extLst>
          </p:cNvPr>
          <p:cNvSpPr txBox="1"/>
          <p:nvPr/>
        </p:nvSpPr>
        <p:spPr>
          <a:xfrm>
            <a:off x="2988069" y="2948501"/>
            <a:ext cx="3990582" cy="584775"/>
          </a:xfrm>
          <a:prstGeom prst="rect">
            <a:avLst/>
          </a:prstGeom>
          <a:noFill/>
        </p:spPr>
        <p:txBody>
          <a:bodyPr wrap="square" rtlCol="0">
            <a:spAutoFit/>
          </a:bodyPr>
          <a:lstStyle/>
          <a:p>
            <a:r>
              <a:rPr lang="es-ES" sz="1600" dirty="0">
                <a:solidFill>
                  <a:schemeClr val="bg1">
                    <a:lumMod val="25000"/>
                  </a:schemeClr>
                </a:solidFill>
              </a:rPr>
              <a:t>Cálculo del </a:t>
            </a:r>
            <a:r>
              <a:rPr lang="es-ES" sz="1600" dirty="0" err="1">
                <a:solidFill>
                  <a:schemeClr val="bg1">
                    <a:lumMod val="25000"/>
                  </a:schemeClr>
                </a:solidFill>
              </a:rPr>
              <a:t>periodograma</a:t>
            </a:r>
            <a:r>
              <a:rPr lang="es-ES" sz="1600" dirty="0">
                <a:solidFill>
                  <a:schemeClr val="bg1">
                    <a:lumMod val="25000"/>
                  </a:schemeClr>
                </a:solidFill>
              </a:rPr>
              <a:t> y </a:t>
            </a:r>
            <a:r>
              <a:rPr lang="es-ES" sz="1600" dirty="0" err="1">
                <a:solidFill>
                  <a:schemeClr val="bg1">
                    <a:lumMod val="25000"/>
                  </a:schemeClr>
                </a:solidFill>
              </a:rPr>
              <a:t>periodograma</a:t>
            </a:r>
            <a:r>
              <a:rPr lang="es-ES" sz="1600" dirty="0">
                <a:solidFill>
                  <a:schemeClr val="bg1">
                    <a:lumMod val="25000"/>
                  </a:schemeClr>
                </a:solidFill>
              </a:rPr>
              <a:t> promedio</a:t>
            </a:r>
            <a:endParaRPr lang="es-VE" sz="1600" dirty="0">
              <a:solidFill>
                <a:schemeClr val="bg1">
                  <a:lumMod val="25000"/>
                </a:schemeClr>
              </a:solidFill>
            </a:endParaRPr>
          </a:p>
        </p:txBody>
      </p:sp>
      <p:pic>
        <p:nvPicPr>
          <p:cNvPr id="8" name="Picture 7">
            <a:extLst>
              <a:ext uri="{FF2B5EF4-FFF2-40B4-BE49-F238E27FC236}">
                <a16:creationId xmlns:a16="http://schemas.microsoft.com/office/drawing/2014/main" id="{3F113BA3-B185-457F-ADF7-62C2D424014B}"/>
              </a:ext>
            </a:extLst>
          </p:cNvPr>
          <p:cNvPicPr>
            <a:picLocks noChangeAspect="1"/>
          </p:cNvPicPr>
          <p:nvPr/>
        </p:nvPicPr>
        <p:blipFill>
          <a:blip r:embed="rId2"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995" b="995"/>
          <a:stretch>
            <a:fillRect/>
          </a:stretch>
        </p:blipFill>
        <p:spPr>
          <a:xfrm>
            <a:off x="2455111" y="3802079"/>
            <a:ext cx="409777" cy="401621"/>
          </a:xfrm>
          <a:prstGeom prst="rect">
            <a:avLst/>
          </a:prstGeom>
        </p:spPr>
      </p:pic>
      <p:sp>
        <p:nvSpPr>
          <p:cNvPr id="9" name="TextBox 8">
            <a:extLst>
              <a:ext uri="{FF2B5EF4-FFF2-40B4-BE49-F238E27FC236}">
                <a16:creationId xmlns:a16="http://schemas.microsoft.com/office/drawing/2014/main" id="{65649C57-6EEE-4A09-A97C-F11A2E36F503}"/>
              </a:ext>
            </a:extLst>
          </p:cNvPr>
          <p:cNvSpPr txBox="1"/>
          <p:nvPr/>
        </p:nvSpPr>
        <p:spPr>
          <a:xfrm>
            <a:off x="2537084" y="3897669"/>
            <a:ext cx="314156" cy="230832"/>
          </a:xfrm>
          <a:prstGeom prst="rect">
            <a:avLst/>
          </a:prstGeom>
        </p:spPr>
        <p:txBody>
          <a:bodyPr wrap="square" lIns="0" tIns="0" rIns="0" bIns="0" rtlCol="0" anchor="t">
            <a:spAutoFit/>
          </a:bodyPr>
          <a:lstStyle/>
          <a:p>
            <a:pPr algn="just">
              <a:lnSpc>
                <a:spcPts val="1802"/>
              </a:lnSpc>
            </a:pPr>
            <a:r>
              <a:rPr lang="en-US" dirty="0">
                <a:solidFill>
                  <a:srgbClr val="373636"/>
                </a:solidFill>
                <a:latin typeface="Fredoka One" panose="02000000000000000000" pitchFamily="2" charset="0"/>
              </a:rPr>
              <a:t>03</a:t>
            </a:r>
          </a:p>
        </p:txBody>
      </p:sp>
      <p:sp>
        <p:nvSpPr>
          <p:cNvPr id="10" name="CuadroTexto 9">
            <a:extLst>
              <a:ext uri="{FF2B5EF4-FFF2-40B4-BE49-F238E27FC236}">
                <a16:creationId xmlns:a16="http://schemas.microsoft.com/office/drawing/2014/main" id="{86EDA10A-B9E5-455A-A705-08810B0CF11A}"/>
              </a:ext>
            </a:extLst>
          </p:cNvPr>
          <p:cNvSpPr txBox="1"/>
          <p:nvPr/>
        </p:nvSpPr>
        <p:spPr>
          <a:xfrm>
            <a:off x="2988069" y="3669348"/>
            <a:ext cx="3990582" cy="584775"/>
          </a:xfrm>
          <a:prstGeom prst="rect">
            <a:avLst/>
          </a:prstGeom>
          <a:noFill/>
        </p:spPr>
        <p:txBody>
          <a:bodyPr wrap="square" rtlCol="0">
            <a:spAutoFit/>
          </a:bodyPr>
          <a:lstStyle/>
          <a:p>
            <a:pPr algn="just"/>
            <a:r>
              <a:rPr lang="es-VE" sz="1600" dirty="0">
                <a:solidFill>
                  <a:schemeClr val="bg1">
                    <a:lumMod val="25000"/>
                  </a:schemeClr>
                </a:solidFill>
              </a:rPr>
              <a:t>Cálculo del número de segmentos en </a:t>
            </a:r>
            <a:r>
              <a:rPr lang="es-VE" sz="1600" dirty="0" err="1">
                <a:solidFill>
                  <a:schemeClr val="bg1">
                    <a:lumMod val="25000"/>
                  </a:schemeClr>
                </a:solidFill>
              </a:rPr>
              <a:t>periodogramas</a:t>
            </a:r>
            <a:r>
              <a:rPr lang="es-VE" sz="1600" dirty="0">
                <a:solidFill>
                  <a:schemeClr val="bg1">
                    <a:lumMod val="25000"/>
                  </a:schemeClr>
                </a:solidFill>
              </a:rPr>
              <a:t> promedios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agrama de flujo: proceso 5">
            <a:extLst>
              <a:ext uri="{FF2B5EF4-FFF2-40B4-BE49-F238E27FC236}">
                <a16:creationId xmlns:a16="http://schemas.microsoft.com/office/drawing/2014/main" id="{A65227AF-274F-439A-89C8-94E4E208CB31}"/>
              </a:ext>
            </a:extLst>
          </p:cNvPr>
          <p:cNvSpPr/>
          <p:nvPr/>
        </p:nvSpPr>
        <p:spPr>
          <a:xfrm>
            <a:off x="0" y="2711921"/>
            <a:ext cx="7556500" cy="1110779"/>
          </a:xfrm>
          <a:prstGeom prst="flowChartProcess">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5" name="Imagen 4">
            <a:extLst>
              <a:ext uri="{FF2B5EF4-FFF2-40B4-BE49-F238E27FC236}">
                <a16:creationId xmlns:a16="http://schemas.microsoft.com/office/drawing/2014/main" id="{FD862B46-8331-4AB0-B769-7AF1AD31C723}"/>
              </a:ext>
            </a:extLst>
          </p:cNvPr>
          <p:cNvPicPr>
            <a:picLocks noChangeAspect="1"/>
          </p:cNvPicPr>
          <p:nvPr/>
        </p:nvPicPr>
        <p:blipFill rotWithShape="1">
          <a:blip r:embed="rId2">
            <a:extLst>
              <a:ext uri="{28A0092B-C50C-407E-A947-70E740481C1C}">
                <a14:useLocalDpi xmlns:a14="http://schemas.microsoft.com/office/drawing/2010/main" val="0"/>
              </a:ext>
            </a:extLst>
          </a:blip>
          <a:srcRect t="24440" r="68967" b="21886"/>
          <a:stretch/>
        </p:blipFill>
        <p:spPr>
          <a:xfrm>
            <a:off x="2284928" y="4866670"/>
            <a:ext cx="2986644" cy="2534208"/>
          </a:xfrm>
          <a:prstGeom prst="rect">
            <a:avLst/>
          </a:prstGeom>
        </p:spPr>
      </p:pic>
      <p:sp>
        <p:nvSpPr>
          <p:cNvPr id="3" name="CuadroTexto 2">
            <a:extLst>
              <a:ext uri="{FF2B5EF4-FFF2-40B4-BE49-F238E27FC236}">
                <a16:creationId xmlns:a16="http://schemas.microsoft.com/office/drawing/2014/main" id="{4958E4F5-6464-4845-BBE1-B449587A0C88}"/>
              </a:ext>
            </a:extLst>
          </p:cNvPr>
          <p:cNvSpPr txBox="1"/>
          <p:nvPr/>
        </p:nvSpPr>
        <p:spPr>
          <a:xfrm>
            <a:off x="567650" y="2864321"/>
            <a:ext cx="6421200" cy="738664"/>
          </a:xfrm>
          <a:prstGeom prst="rect">
            <a:avLst/>
          </a:prstGeom>
          <a:noFill/>
        </p:spPr>
        <p:txBody>
          <a:bodyPr wrap="square">
            <a:spAutoFit/>
          </a:bodyPr>
          <a:lstStyle/>
          <a:p>
            <a:pPr algn="just"/>
            <a:r>
              <a:rPr lang="es-ES" sz="1400" dirty="0">
                <a:solidFill>
                  <a:schemeClr val="bg1"/>
                </a:solidFill>
                <a:latin typeface="Raleway" panose="020B0003030101060003" pitchFamily="34" charset="0"/>
                <a:ea typeface="Tahoma" panose="020B0604030504040204" pitchFamily="34" charset="0"/>
              </a:rPr>
              <a:t>Mediante el uso de Matlab, podremos hallar el </a:t>
            </a:r>
            <a:r>
              <a:rPr lang="es-ES" sz="1400" dirty="0" err="1">
                <a:solidFill>
                  <a:schemeClr val="bg1"/>
                </a:solidFill>
                <a:latin typeface="Raleway" panose="020B0003030101060003" pitchFamily="34" charset="0"/>
                <a:ea typeface="Tahoma" panose="020B0604030504040204" pitchFamily="34" charset="0"/>
              </a:rPr>
              <a:t>periodograma</a:t>
            </a:r>
            <a:r>
              <a:rPr lang="es-ES" sz="1400" dirty="0">
                <a:solidFill>
                  <a:schemeClr val="bg1"/>
                </a:solidFill>
                <a:latin typeface="Raleway" panose="020B0003030101060003" pitchFamily="34" charset="0"/>
                <a:ea typeface="Tahoma" panose="020B0604030504040204" pitchFamily="34" charset="0"/>
              </a:rPr>
              <a:t> y el </a:t>
            </a:r>
            <a:r>
              <a:rPr lang="es-ES" sz="1400" dirty="0" err="1">
                <a:solidFill>
                  <a:schemeClr val="bg1"/>
                </a:solidFill>
                <a:latin typeface="Raleway" panose="020B0003030101060003" pitchFamily="34" charset="0"/>
                <a:ea typeface="Tahoma" panose="020B0604030504040204" pitchFamily="34" charset="0"/>
              </a:rPr>
              <a:t>periodograma</a:t>
            </a:r>
            <a:r>
              <a:rPr lang="es-ES" sz="1400" dirty="0">
                <a:solidFill>
                  <a:schemeClr val="bg1"/>
                </a:solidFill>
                <a:latin typeface="Raleway" panose="020B0003030101060003" pitchFamily="34" charset="0"/>
                <a:ea typeface="Tahoma" panose="020B0604030504040204" pitchFamily="34" charset="0"/>
              </a:rPr>
              <a:t> promedio el cual se basa en obtener la transformada de Fourier de los segmentos de longitud finita de la señal. </a:t>
            </a:r>
            <a:endParaRPr lang="es-VE" sz="1400" dirty="0">
              <a:solidFill>
                <a:schemeClr val="bg1"/>
              </a:solidFill>
              <a:latin typeface="Raleway" panose="020B0003030101060003" pitchFamily="34" charset="0"/>
            </a:endParaRPr>
          </a:p>
        </p:txBody>
      </p:sp>
      <p:pic>
        <p:nvPicPr>
          <p:cNvPr id="10" name="Picture 2">
            <a:extLst>
              <a:ext uri="{FF2B5EF4-FFF2-40B4-BE49-F238E27FC236}">
                <a16:creationId xmlns:a16="http://schemas.microsoft.com/office/drawing/2014/main" id="{A1E6E503-B4B3-4BCE-8B5E-3654B1F0A5CC}"/>
              </a:ext>
            </a:extLst>
          </p:cNvPr>
          <p:cNvPicPr>
            <a:picLocks noChangeAspect="1"/>
          </p:cNvPicPr>
          <p:nvPr/>
        </p:nvPicPr>
        <p:blipFill>
          <a:blip r:embed="rId3"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19693" y="458120"/>
            <a:ext cx="131435" cy="128819"/>
          </a:xfrm>
          <a:prstGeom prst="rect">
            <a:avLst/>
          </a:prstGeom>
        </p:spPr>
      </p:pic>
      <p:pic>
        <p:nvPicPr>
          <p:cNvPr id="12" name="Picture 3">
            <a:extLst>
              <a:ext uri="{FF2B5EF4-FFF2-40B4-BE49-F238E27FC236}">
                <a16:creationId xmlns:a16="http://schemas.microsoft.com/office/drawing/2014/main" id="{70FA8487-E89F-46B7-B695-BFC5610A15B2}"/>
              </a:ext>
            </a:extLst>
          </p:cNvPr>
          <p:cNvPicPr>
            <a:picLocks noChangeAspect="1"/>
          </p:cNvPicPr>
          <p:nvPr/>
        </p:nvPicPr>
        <p:blipFill>
          <a:blip r:embed="rId5"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3975" y="393710"/>
            <a:ext cx="131435" cy="128819"/>
          </a:xfrm>
          <a:prstGeom prst="rect">
            <a:avLst/>
          </a:prstGeom>
        </p:spPr>
      </p:pic>
      <p:pic>
        <p:nvPicPr>
          <p:cNvPr id="13" name="Picture 4">
            <a:extLst>
              <a:ext uri="{FF2B5EF4-FFF2-40B4-BE49-F238E27FC236}">
                <a16:creationId xmlns:a16="http://schemas.microsoft.com/office/drawing/2014/main" id="{389B74BA-877E-4697-B1E9-B48258F4E4D9}"/>
              </a:ext>
            </a:extLst>
          </p:cNvPr>
          <p:cNvPicPr>
            <a:picLocks noChangeAspect="1"/>
          </p:cNvPicPr>
          <p:nvPr/>
        </p:nvPicPr>
        <p:blipFill>
          <a:blip r:embed="rId7"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88258" y="329301"/>
            <a:ext cx="131435" cy="128819"/>
          </a:xfrm>
          <a:prstGeom prst="rect">
            <a:avLst/>
          </a:prstGeom>
        </p:spPr>
      </p:pic>
      <p:sp>
        <p:nvSpPr>
          <p:cNvPr id="14" name="TextBox 6">
            <a:extLst>
              <a:ext uri="{FF2B5EF4-FFF2-40B4-BE49-F238E27FC236}">
                <a16:creationId xmlns:a16="http://schemas.microsoft.com/office/drawing/2014/main" id="{2E6B3F31-4E75-4ADC-9176-27912AD77DB1}"/>
              </a:ext>
            </a:extLst>
          </p:cNvPr>
          <p:cNvSpPr txBox="1"/>
          <p:nvPr/>
        </p:nvSpPr>
        <p:spPr>
          <a:xfrm>
            <a:off x="648083" y="291201"/>
            <a:ext cx="1987167" cy="305853"/>
          </a:xfrm>
          <a:prstGeom prst="rect">
            <a:avLst/>
          </a:prstGeom>
        </p:spPr>
        <p:txBody>
          <a:bodyPr wrap="square" lIns="0" tIns="0" rIns="0" bIns="0" rtlCol="0" anchor="t">
            <a:spAutoFit/>
          </a:bodyPr>
          <a:lstStyle/>
          <a:p>
            <a:pPr algn="ctr">
              <a:lnSpc>
                <a:spcPts val="2601"/>
              </a:lnSpc>
            </a:pPr>
            <a:r>
              <a:rPr lang="en-US" sz="1858" dirty="0">
                <a:solidFill>
                  <a:schemeClr val="bg1">
                    <a:lumMod val="25000"/>
                  </a:schemeClr>
                </a:solidFill>
                <a:latin typeface="Fredoka One" panose="02000000000000000000" pitchFamily="2" charset="0"/>
              </a:rPr>
              <a:t>INTRODUCCIÓN</a:t>
            </a:r>
          </a:p>
        </p:txBody>
      </p:sp>
      <p:sp>
        <p:nvSpPr>
          <p:cNvPr id="11" name="CuadroTexto 10">
            <a:extLst>
              <a:ext uri="{FF2B5EF4-FFF2-40B4-BE49-F238E27FC236}">
                <a16:creationId xmlns:a16="http://schemas.microsoft.com/office/drawing/2014/main" id="{49A67059-5754-405F-8444-D356FFFE5402}"/>
              </a:ext>
            </a:extLst>
          </p:cNvPr>
          <p:cNvSpPr txBox="1"/>
          <p:nvPr/>
        </p:nvSpPr>
        <p:spPr>
          <a:xfrm>
            <a:off x="567650" y="3976964"/>
            <a:ext cx="6421200" cy="738664"/>
          </a:xfrm>
          <a:prstGeom prst="rect">
            <a:avLst/>
          </a:prstGeom>
          <a:noFill/>
        </p:spPr>
        <p:txBody>
          <a:bodyPr wrap="square">
            <a:spAutoFit/>
          </a:bodyPr>
          <a:lstStyle/>
          <a:p>
            <a:pPr algn="just"/>
            <a:r>
              <a:rPr lang="es-ES" sz="1400" dirty="0">
                <a:solidFill>
                  <a:schemeClr val="tx1">
                    <a:lumMod val="25000"/>
                  </a:schemeClr>
                </a:solidFill>
                <a:latin typeface="Raleway" panose="020B0003030101060003" pitchFamily="34" charset="0"/>
                <a:ea typeface="Tahoma" panose="020B0604030504040204" pitchFamily="34" charset="0"/>
              </a:rPr>
              <a:t>El interés está en obtener </a:t>
            </a:r>
            <a:r>
              <a:rPr lang="es-ES" sz="1400" b="1" dirty="0">
                <a:solidFill>
                  <a:srgbClr val="00A0B0"/>
                </a:solidFill>
                <a:latin typeface="Raleway" panose="020B0003030101060003" pitchFamily="34" charset="0"/>
                <a:ea typeface="Tahoma" panose="020B0604030504040204" pitchFamily="34" charset="0"/>
              </a:rPr>
              <a:t>estimadores</a:t>
            </a:r>
            <a:r>
              <a:rPr lang="es-ES" sz="1400" dirty="0">
                <a:solidFill>
                  <a:schemeClr val="tx1">
                    <a:lumMod val="25000"/>
                  </a:schemeClr>
                </a:solidFill>
                <a:latin typeface="Raleway" panose="020B0003030101060003" pitchFamily="34" charset="0"/>
                <a:ea typeface="Tahoma" panose="020B0604030504040204" pitchFamily="34" charset="0"/>
              </a:rPr>
              <a:t> no sesgados y consistentes, dado lo difícil que resulta el análisis de estos estimadores, en algunos casos solo realizaremos análisis aproximados.</a:t>
            </a:r>
            <a:endParaRPr lang="es-VE" sz="1400" dirty="0"/>
          </a:p>
        </p:txBody>
      </p:sp>
    </p:spTree>
    <p:extLst>
      <p:ext uri="{BB962C8B-B14F-4D97-AF65-F5344CB8AC3E}">
        <p14:creationId xmlns:p14="http://schemas.microsoft.com/office/powerpoint/2010/main" val="2151631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t="995" b="995"/>
          <a:stretch>
            <a:fillRect/>
          </a:stretch>
        </p:blipFill>
        <p:spPr>
          <a:xfrm>
            <a:off x="334845" y="449279"/>
            <a:ext cx="409777" cy="401621"/>
          </a:xfrm>
          <a:prstGeom prst="rect">
            <a:avLst/>
          </a:prstGeom>
        </p:spPr>
      </p:pic>
      <p:sp>
        <p:nvSpPr>
          <p:cNvPr id="16" name="TextBox 16"/>
          <p:cNvSpPr txBox="1"/>
          <p:nvPr/>
        </p:nvSpPr>
        <p:spPr>
          <a:xfrm>
            <a:off x="403171" y="547283"/>
            <a:ext cx="273126" cy="230832"/>
          </a:xfrm>
          <a:prstGeom prst="rect">
            <a:avLst/>
          </a:prstGeom>
        </p:spPr>
        <p:txBody>
          <a:bodyPr lIns="0" tIns="0" rIns="0" bIns="0" rtlCol="0" anchor="t">
            <a:spAutoFit/>
          </a:bodyPr>
          <a:lstStyle/>
          <a:p>
            <a:pPr algn="just">
              <a:lnSpc>
                <a:spcPts val="1802"/>
              </a:lnSpc>
            </a:pPr>
            <a:r>
              <a:rPr lang="en-US" dirty="0">
                <a:solidFill>
                  <a:srgbClr val="373636"/>
                </a:solidFill>
                <a:latin typeface="Fredoka One" panose="02000000000000000000" pitchFamily="2" charset="0"/>
              </a:rPr>
              <a:t>01</a:t>
            </a:r>
          </a:p>
        </p:txBody>
      </p:sp>
      <p:sp>
        <p:nvSpPr>
          <p:cNvPr id="34" name="Título 33">
            <a:extLst>
              <a:ext uri="{FF2B5EF4-FFF2-40B4-BE49-F238E27FC236}">
                <a16:creationId xmlns:a16="http://schemas.microsoft.com/office/drawing/2014/main" id="{03C60EA1-A2B0-4A23-801F-3A89E2BFC6DB}"/>
              </a:ext>
            </a:extLst>
          </p:cNvPr>
          <p:cNvSpPr>
            <a:spLocks noGrp="1"/>
          </p:cNvSpPr>
          <p:nvPr>
            <p:ph type="ctrTitle"/>
          </p:nvPr>
        </p:nvSpPr>
        <p:spPr>
          <a:xfrm>
            <a:off x="792628" y="507636"/>
            <a:ext cx="6165702" cy="378904"/>
          </a:xfrm>
        </p:spPr>
        <p:txBody>
          <a:bodyPr/>
          <a:lstStyle/>
          <a:p>
            <a:r>
              <a:rPr lang="es-MX" dirty="0"/>
              <a:t>Funciones de Matlab</a:t>
            </a:r>
            <a:endParaRPr lang="es-VE" dirty="0"/>
          </a:p>
        </p:txBody>
      </p:sp>
      <p:sp>
        <p:nvSpPr>
          <p:cNvPr id="35" name="Subtítulo 34">
            <a:extLst>
              <a:ext uri="{FF2B5EF4-FFF2-40B4-BE49-F238E27FC236}">
                <a16:creationId xmlns:a16="http://schemas.microsoft.com/office/drawing/2014/main" id="{110C31F9-50F4-4A40-A980-E6AC07D9D101}"/>
              </a:ext>
            </a:extLst>
          </p:cNvPr>
          <p:cNvSpPr>
            <a:spLocks noGrp="1"/>
          </p:cNvSpPr>
          <p:nvPr>
            <p:ph type="subTitle" idx="1"/>
          </p:nvPr>
        </p:nvSpPr>
        <p:spPr/>
        <p:txBody>
          <a:bodyPr/>
          <a:lstStyle/>
          <a:p>
            <a:r>
              <a:rPr lang="es-MX" dirty="0"/>
              <a:t>01</a:t>
            </a:r>
            <a:endParaRPr lang="es-VE" dirty="0"/>
          </a:p>
        </p:txBody>
      </p:sp>
      <p:sp>
        <p:nvSpPr>
          <p:cNvPr id="21" name="CuadroTexto 20">
            <a:extLst>
              <a:ext uri="{FF2B5EF4-FFF2-40B4-BE49-F238E27FC236}">
                <a16:creationId xmlns:a16="http://schemas.microsoft.com/office/drawing/2014/main" id="{A682C951-E25F-4BDA-B68D-E50F80568CBE}"/>
              </a:ext>
            </a:extLst>
          </p:cNvPr>
          <p:cNvSpPr txBox="1"/>
          <p:nvPr/>
        </p:nvSpPr>
        <p:spPr>
          <a:xfrm>
            <a:off x="576266" y="2607775"/>
            <a:ext cx="6403968" cy="738664"/>
          </a:xfrm>
          <a:prstGeom prst="rect">
            <a:avLst/>
          </a:prstGeom>
          <a:noFill/>
        </p:spPr>
        <p:txBody>
          <a:bodyPr wrap="square">
            <a:spAutoFit/>
          </a:bodyPr>
          <a:lstStyle/>
          <a:p>
            <a:pPr algn="just"/>
            <a:r>
              <a:rPr lang="es-ES" sz="1400" dirty="0">
                <a:solidFill>
                  <a:schemeClr val="bg1">
                    <a:lumMod val="25000"/>
                  </a:schemeClr>
                </a:solidFill>
              </a:rPr>
              <a:t>Genera una secuencia de números pseudo aleatorios con densidad de probabilidad gaussiana por defecto con media 0 y varianza unitaria. Calcula el histograma de una secuencia y lo grafica</a:t>
            </a:r>
          </a:p>
        </p:txBody>
      </p:sp>
      <p:grpSp>
        <p:nvGrpSpPr>
          <p:cNvPr id="22" name="Grupo 21">
            <a:extLst>
              <a:ext uri="{FF2B5EF4-FFF2-40B4-BE49-F238E27FC236}">
                <a16:creationId xmlns:a16="http://schemas.microsoft.com/office/drawing/2014/main" id="{82C66C84-A377-4ADB-A29B-DBAF0409B2DD}"/>
              </a:ext>
            </a:extLst>
          </p:cNvPr>
          <p:cNvGrpSpPr/>
          <p:nvPr/>
        </p:nvGrpSpPr>
        <p:grpSpPr>
          <a:xfrm>
            <a:off x="-1174750" y="5264144"/>
            <a:ext cx="216024" cy="172820"/>
            <a:chOff x="670675" y="1460500"/>
            <a:chExt cx="216024" cy="172820"/>
          </a:xfrm>
        </p:grpSpPr>
        <p:sp>
          <p:nvSpPr>
            <p:cNvPr id="26" name="Elipse 25">
              <a:extLst>
                <a:ext uri="{FF2B5EF4-FFF2-40B4-BE49-F238E27FC236}">
                  <a16:creationId xmlns:a16="http://schemas.microsoft.com/office/drawing/2014/main" id="{755D50D2-58E0-4A88-96C0-869671B34606}"/>
                </a:ext>
              </a:extLst>
            </p:cNvPr>
            <p:cNvSpPr/>
            <p:nvPr/>
          </p:nvSpPr>
          <p:spPr>
            <a:xfrm>
              <a:off x="713880" y="1460500"/>
              <a:ext cx="172819" cy="172820"/>
            </a:xfrm>
            <a:prstGeom prst="ellipse">
              <a:avLst/>
            </a:prstGeom>
            <a:solidFill>
              <a:srgbClr val="F6E4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Elipse 26">
              <a:extLst>
                <a:ext uri="{FF2B5EF4-FFF2-40B4-BE49-F238E27FC236}">
                  <a16:creationId xmlns:a16="http://schemas.microsoft.com/office/drawing/2014/main" id="{E489C4A6-AA1A-4AEC-B427-4CE231AE6D85}"/>
                </a:ext>
              </a:extLst>
            </p:cNvPr>
            <p:cNvSpPr/>
            <p:nvPr/>
          </p:nvSpPr>
          <p:spPr>
            <a:xfrm>
              <a:off x="670675" y="1460500"/>
              <a:ext cx="172819" cy="172820"/>
            </a:xfrm>
            <a:prstGeom prst="ellipse">
              <a:avLst/>
            </a:prstGeom>
            <a:noFill/>
            <a:ln>
              <a:solidFill>
                <a:srgbClr val="8887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1" name="Grupo 10">
            <a:extLst>
              <a:ext uri="{FF2B5EF4-FFF2-40B4-BE49-F238E27FC236}">
                <a16:creationId xmlns:a16="http://schemas.microsoft.com/office/drawing/2014/main" id="{D31DC954-F809-48C6-A26B-4014A45050AB}"/>
              </a:ext>
            </a:extLst>
          </p:cNvPr>
          <p:cNvGrpSpPr/>
          <p:nvPr/>
        </p:nvGrpSpPr>
        <p:grpSpPr>
          <a:xfrm>
            <a:off x="2552593" y="1937199"/>
            <a:ext cx="2451314" cy="347479"/>
            <a:chOff x="2552593" y="1556199"/>
            <a:chExt cx="2451314" cy="347479"/>
          </a:xfrm>
        </p:grpSpPr>
        <p:sp>
          <p:nvSpPr>
            <p:cNvPr id="41" name="Diagrama de flujo: proceso 40">
              <a:extLst>
                <a:ext uri="{FF2B5EF4-FFF2-40B4-BE49-F238E27FC236}">
                  <a16:creationId xmlns:a16="http://schemas.microsoft.com/office/drawing/2014/main" id="{19325713-AFF6-4C6C-BCFE-ACB144C3B875}"/>
                </a:ext>
              </a:extLst>
            </p:cNvPr>
            <p:cNvSpPr/>
            <p:nvPr/>
          </p:nvSpPr>
          <p:spPr>
            <a:xfrm>
              <a:off x="2552593" y="1556199"/>
              <a:ext cx="2451314" cy="347479"/>
            </a:xfrm>
            <a:prstGeom prst="flowChartProcess">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3" name="CuadroTexto 22">
              <a:extLst>
                <a:ext uri="{FF2B5EF4-FFF2-40B4-BE49-F238E27FC236}">
                  <a16:creationId xmlns:a16="http://schemas.microsoft.com/office/drawing/2014/main" id="{25CE33D4-BB42-4EFD-B36D-6B711C66FDA5}"/>
                </a:ext>
              </a:extLst>
            </p:cNvPr>
            <p:cNvSpPr txBox="1"/>
            <p:nvPr/>
          </p:nvSpPr>
          <p:spPr>
            <a:xfrm>
              <a:off x="3382010" y="1584946"/>
              <a:ext cx="792481" cy="307777"/>
            </a:xfrm>
            <a:prstGeom prst="rect">
              <a:avLst/>
            </a:prstGeom>
            <a:noFill/>
          </p:spPr>
          <p:txBody>
            <a:bodyPr wrap="square">
              <a:spAutoFit/>
            </a:bodyPr>
            <a:lstStyle/>
            <a:p>
              <a:pPr algn="ctr"/>
              <a:r>
                <a:rPr lang="es-ES" sz="1400" dirty="0" err="1">
                  <a:latin typeface="Fredoka One" panose="02000000000000000000" pitchFamily="2" charset="0"/>
                </a:rPr>
                <a:t>randn</a:t>
              </a:r>
              <a:endParaRPr lang="es-ES" sz="1400" dirty="0">
                <a:latin typeface="Fredoka One" panose="02000000000000000000" pitchFamily="2" charset="0"/>
              </a:endParaRPr>
            </a:p>
          </p:txBody>
        </p:sp>
      </p:grpSp>
      <p:grpSp>
        <p:nvGrpSpPr>
          <p:cNvPr id="13" name="Grupo 12">
            <a:extLst>
              <a:ext uri="{FF2B5EF4-FFF2-40B4-BE49-F238E27FC236}">
                <a16:creationId xmlns:a16="http://schemas.microsoft.com/office/drawing/2014/main" id="{3190F20E-90A6-4DE2-BFF4-256C33ACA5E2}"/>
              </a:ext>
            </a:extLst>
          </p:cNvPr>
          <p:cNvGrpSpPr/>
          <p:nvPr/>
        </p:nvGrpSpPr>
        <p:grpSpPr>
          <a:xfrm>
            <a:off x="2552593" y="3669536"/>
            <a:ext cx="2451314" cy="347479"/>
            <a:chOff x="2552593" y="3289300"/>
            <a:chExt cx="2451314" cy="347479"/>
          </a:xfrm>
        </p:grpSpPr>
        <p:sp>
          <p:nvSpPr>
            <p:cNvPr id="10" name="Diagrama de flujo: proceso 9">
              <a:extLst>
                <a:ext uri="{FF2B5EF4-FFF2-40B4-BE49-F238E27FC236}">
                  <a16:creationId xmlns:a16="http://schemas.microsoft.com/office/drawing/2014/main" id="{67F41C25-6DB8-4B46-B11F-5F2D12AA2F76}"/>
                </a:ext>
              </a:extLst>
            </p:cNvPr>
            <p:cNvSpPr/>
            <p:nvPr/>
          </p:nvSpPr>
          <p:spPr>
            <a:xfrm>
              <a:off x="2552593" y="3289300"/>
              <a:ext cx="2451314" cy="347479"/>
            </a:xfrm>
            <a:prstGeom prst="flowChartProcess">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38F1EC0E-B5F9-4169-8370-2155A235B7C1}"/>
                    </a:ext>
                  </a:extLst>
                </p:cNvPr>
                <p:cNvSpPr txBox="1"/>
                <p:nvPr/>
              </p:nvSpPr>
              <p:spPr>
                <a:xfrm>
                  <a:off x="2552593" y="3307731"/>
                  <a:ext cx="2451314" cy="307777"/>
                </a:xfrm>
                <a:prstGeom prst="rect">
                  <a:avLst/>
                </a:prstGeom>
                <a:noFill/>
              </p:spPr>
              <p:txBody>
                <a:bodyPr wrap="square">
                  <a:spAutoFit/>
                </a:bodyPr>
                <a:lstStyle/>
                <a:p>
                  <a:pPr algn="ctr"/>
                  <a:r>
                    <a:rPr lang="es-ES" sz="1400" dirty="0">
                      <a:solidFill>
                        <a:schemeClr val="tx1"/>
                      </a:solidFill>
                      <a:latin typeface="Fredoka One" panose="02000000000000000000" pitchFamily="2" charset="0"/>
                    </a:rPr>
                    <a:t>[</a:t>
                  </a:r>
                  <a:r>
                    <a:rPr lang="es-ES" sz="1400" dirty="0" err="1">
                      <a:solidFill>
                        <a:schemeClr val="tx1"/>
                      </a:solidFill>
                      <a:latin typeface="Fredoka One" panose="02000000000000000000" pitchFamily="2" charset="0"/>
                    </a:rPr>
                    <a:t>Pxx,w</a:t>
                  </a:r>
                  <a:r>
                    <a:rPr lang="es-ES" sz="1400" dirty="0">
                      <a:solidFill>
                        <a:schemeClr val="tx1"/>
                      </a:solidFill>
                      <a:latin typeface="Fredoka One" panose="02000000000000000000" pitchFamily="2" charset="0"/>
                    </a:rPr>
                    <a:t>] </a:t>
                  </a:r>
                  <a14:m>
                    <m:oMath xmlns:m="http://schemas.openxmlformats.org/officeDocument/2006/math">
                      <m:r>
                        <a:rPr lang="es-VE" sz="1400" b="0" i="1" smtClean="0">
                          <a:solidFill>
                            <a:schemeClr val="tx1"/>
                          </a:solidFill>
                          <a:latin typeface="Cambria Math" panose="02040503050406030204" pitchFamily="18" charset="0"/>
                        </a:rPr>
                        <m:t>=</m:t>
                      </m:r>
                    </m:oMath>
                  </a14:m>
                  <a:r>
                    <a:rPr lang="es-ES" sz="1400" dirty="0">
                      <a:solidFill>
                        <a:schemeClr val="tx1"/>
                      </a:solidFill>
                      <a:latin typeface="Fredoka One" panose="02000000000000000000" pitchFamily="2" charset="0"/>
                    </a:rPr>
                    <a:t> </a:t>
                  </a:r>
                  <a:r>
                    <a:rPr lang="es-ES" sz="1400" dirty="0" err="1">
                      <a:solidFill>
                        <a:schemeClr val="tx1"/>
                      </a:solidFill>
                      <a:latin typeface="Fredoka One" panose="02000000000000000000" pitchFamily="2" charset="0"/>
                    </a:rPr>
                    <a:t>periodogram</a:t>
                  </a:r>
                  <a:r>
                    <a:rPr lang="es-ES" sz="1400" dirty="0">
                      <a:solidFill>
                        <a:schemeClr val="tx1"/>
                      </a:solidFill>
                      <a:latin typeface="Fredoka One" panose="02000000000000000000" pitchFamily="2" charset="0"/>
                    </a:rPr>
                    <a:t>(x)</a:t>
                  </a:r>
                </a:p>
              </p:txBody>
            </p:sp>
          </mc:Choice>
          <mc:Fallback xmlns="">
            <p:sp>
              <p:nvSpPr>
                <p:cNvPr id="24" name="CuadroTexto 23">
                  <a:extLst>
                    <a:ext uri="{FF2B5EF4-FFF2-40B4-BE49-F238E27FC236}">
                      <a16:creationId xmlns:a16="http://schemas.microsoft.com/office/drawing/2014/main" id="{38F1EC0E-B5F9-4169-8370-2155A235B7C1}"/>
                    </a:ext>
                  </a:extLst>
                </p:cNvPr>
                <p:cNvSpPr txBox="1">
                  <a:spLocks noRot="1" noChangeAspect="1" noMove="1" noResize="1" noEditPoints="1" noAdjustHandles="1" noChangeArrowheads="1" noChangeShapeType="1" noTextEdit="1"/>
                </p:cNvSpPr>
                <p:nvPr/>
              </p:nvSpPr>
              <p:spPr>
                <a:xfrm>
                  <a:off x="2552593" y="3307731"/>
                  <a:ext cx="2451314" cy="307777"/>
                </a:xfrm>
                <a:prstGeom prst="rect">
                  <a:avLst/>
                </a:prstGeom>
                <a:blipFill>
                  <a:blip r:embed="rId5"/>
                  <a:stretch>
                    <a:fillRect t="-4000" b="-20000"/>
                  </a:stretch>
                </a:blipFill>
              </p:spPr>
              <p:txBody>
                <a:bodyPr/>
                <a:lstStyle/>
                <a:p>
                  <a:r>
                    <a:rPr lang="es-VE">
                      <a:noFill/>
                    </a:rPr>
                    <a:t> </a:t>
                  </a:r>
                </a:p>
              </p:txBody>
            </p:sp>
          </mc:Fallback>
        </mc:AlternateContent>
      </p:grpSp>
      <p:grpSp>
        <p:nvGrpSpPr>
          <p:cNvPr id="15" name="Grupo 14">
            <a:extLst>
              <a:ext uri="{FF2B5EF4-FFF2-40B4-BE49-F238E27FC236}">
                <a16:creationId xmlns:a16="http://schemas.microsoft.com/office/drawing/2014/main" id="{54B9354A-E424-49D3-B759-BFECABBFC87F}"/>
              </a:ext>
            </a:extLst>
          </p:cNvPr>
          <p:cNvGrpSpPr/>
          <p:nvPr/>
        </p:nvGrpSpPr>
        <p:grpSpPr>
          <a:xfrm>
            <a:off x="2552593" y="5401873"/>
            <a:ext cx="2451314" cy="347479"/>
            <a:chOff x="2552593" y="4965700"/>
            <a:chExt cx="2451314" cy="347479"/>
          </a:xfrm>
        </p:grpSpPr>
        <p:sp>
          <p:nvSpPr>
            <p:cNvPr id="42" name="Diagrama de flujo: proceso 41">
              <a:extLst>
                <a:ext uri="{FF2B5EF4-FFF2-40B4-BE49-F238E27FC236}">
                  <a16:creationId xmlns:a16="http://schemas.microsoft.com/office/drawing/2014/main" id="{9F02D80E-EC3E-4814-B3CA-52F48688C19E}"/>
                </a:ext>
              </a:extLst>
            </p:cNvPr>
            <p:cNvSpPr/>
            <p:nvPr/>
          </p:nvSpPr>
          <p:spPr>
            <a:xfrm>
              <a:off x="2552593" y="4965700"/>
              <a:ext cx="2451314" cy="347479"/>
            </a:xfrm>
            <a:prstGeom prst="flowChartProcess">
              <a:avLst/>
            </a:prstGeom>
            <a:solidFill>
              <a:srgbClr val="00A0B0"/>
            </a:solidFill>
            <a:ln>
              <a:solidFill>
                <a:srgbClr val="00A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73324C52-8EEC-484B-87F0-51B8647AF7C9}"/>
                    </a:ext>
                  </a:extLst>
                </p:cNvPr>
                <p:cNvSpPr txBox="1"/>
                <p:nvPr/>
              </p:nvSpPr>
              <p:spPr>
                <a:xfrm>
                  <a:off x="2836265" y="4985552"/>
                  <a:ext cx="1883971" cy="307777"/>
                </a:xfrm>
                <a:prstGeom prst="rect">
                  <a:avLst/>
                </a:prstGeom>
                <a:noFill/>
              </p:spPr>
              <p:txBody>
                <a:bodyPr wrap="square">
                  <a:spAutoFit/>
                </a:bodyPr>
                <a:lstStyle/>
                <a:p>
                  <a:pPr algn="just"/>
                  <a:r>
                    <a:rPr lang="es-ES" sz="1400" dirty="0">
                      <a:solidFill>
                        <a:schemeClr val="tx1"/>
                      </a:solidFill>
                      <a:latin typeface="Fredoka One" panose="02000000000000000000" pitchFamily="2" charset="0"/>
                    </a:rPr>
                    <a:t>[</a:t>
                  </a:r>
                  <a:r>
                    <a:rPr lang="es-ES" sz="1400" dirty="0" err="1">
                      <a:solidFill>
                        <a:schemeClr val="tx1"/>
                      </a:solidFill>
                      <a:latin typeface="Fredoka One" panose="02000000000000000000" pitchFamily="2" charset="0"/>
                    </a:rPr>
                    <a:t>Pxx,w</a:t>
                  </a:r>
                  <a:r>
                    <a:rPr lang="es-ES" sz="1400" dirty="0">
                      <a:solidFill>
                        <a:schemeClr val="tx1"/>
                      </a:solidFill>
                      <a:latin typeface="Fredoka One" panose="02000000000000000000" pitchFamily="2" charset="0"/>
                    </a:rPr>
                    <a:t>] </a:t>
                  </a:r>
                  <a14:m>
                    <m:oMath xmlns:m="http://schemas.openxmlformats.org/officeDocument/2006/math">
                      <m:r>
                        <a:rPr lang="es-VE" sz="1400" b="0" i="1" smtClean="0">
                          <a:solidFill>
                            <a:schemeClr val="tx1"/>
                          </a:solidFill>
                          <a:latin typeface="Cambria Math" panose="02040503050406030204" pitchFamily="18" charset="0"/>
                        </a:rPr>
                        <m:t>=</m:t>
                      </m:r>
                    </m:oMath>
                  </a14:m>
                  <a:r>
                    <a:rPr lang="es-ES" sz="1400" dirty="0">
                      <a:solidFill>
                        <a:schemeClr val="tx1"/>
                      </a:solidFill>
                      <a:latin typeface="Fredoka One" panose="02000000000000000000" pitchFamily="2" charset="0"/>
                    </a:rPr>
                    <a:t> pwelch(x)</a:t>
                  </a:r>
                </a:p>
              </p:txBody>
            </p:sp>
          </mc:Choice>
          <mc:Fallback xmlns="">
            <p:sp>
              <p:nvSpPr>
                <p:cNvPr id="25" name="CuadroTexto 24">
                  <a:extLst>
                    <a:ext uri="{FF2B5EF4-FFF2-40B4-BE49-F238E27FC236}">
                      <a16:creationId xmlns:a16="http://schemas.microsoft.com/office/drawing/2014/main" id="{73324C52-8EEC-484B-87F0-51B8647AF7C9}"/>
                    </a:ext>
                  </a:extLst>
                </p:cNvPr>
                <p:cNvSpPr txBox="1">
                  <a:spLocks noRot="1" noChangeAspect="1" noMove="1" noResize="1" noEditPoints="1" noAdjustHandles="1" noChangeArrowheads="1" noChangeShapeType="1" noTextEdit="1"/>
                </p:cNvSpPr>
                <p:nvPr/>
              </p:nvSpPr>
              <p:spPr>
                <a:xfrm>
                  <a:off x="2836265" y="4985552"/>
                  <a:ext cx="1883971" cy="307777"/>
                </a:xfrm>
                <a:prstGeom prst="rect">
                  <a:avLst/>
                </a:prstGeom>
                <a:blipFill>
                  <a:blip r:embed="rId6"/>
                  <a:stretch>
                    <a:fillRect l="-971" t="-1961" b="-19608"/>
                  </a:stretch>
                </a:blipFill>
              </p:spPr>
              <p:txBody>
                <a:bodyPr/>
                <a:lstStyle/>
                <a:p>
                  <a:r>
                    <a:rPr lang="es-VE">
                      <a:noFill/>
                    </a:rPr>
                    <a:t> </a:t>
                  </a:r>
                </a:p>
              </p:txBody>
            </p:sp>
          </mc:Fallback>
        </mc:AlternateContent>
      </p:grpSp>
      <p:sp>
        <p:nvSpPr>
          <p:cNvPr id="33" name="CuadroTexto 32">
            <a:extLst>
              <a:ext uri="{FF2B5EF4-FFF2-40B4-BE49-F238E27FC236}">
                <a16:creationId xmlns:a16="http://schemas.microsoft.com/office/drawing/2014/main" id="{7C9D24E7-2B1E-48B9-B1C9-6D973E32F45C}"/>
              </a:ext>
            </a:extLst>
          </p:cNvPr>
          <p:cNvSpPr txBox="1"/>
          <p:nvPr/>
        </p:nvSpPr>
        <p:spPr>
          <a:xfrm>
            <a:off x="576266" y="4340112"/>
            <a:ext cx="6403968" cy="738664"/>
          </a:xfrm>
          <a:prstGeom prst="rect">
            <a:avLst/>
          </a:prstGeom>
          <a:noFill/>
        </p:spPr>
        <p:txBody>
          <a:bodyPr wrap="square">
            <a:spAutoFit/>
          </a:bodyPr>
          <a:lstStyle/>
          <a:p>
            <a:pPr algn="just"/>
            <a:r>
              <a:rPr lang="es-ES" sz="1400" dirty="0">
                <a:solidFill>
                  <a:schemeClr val="bg1">
                    <a:lumMod val="25000"/>
                  </a:schemeClr>
                </a:solidFill>
              </a:rPr>
              <a:t>Devuelve la estimación de la densidad espectral de potencia de la señal de entrada (x). Utilizando una ventana rectangular en w devuelve los valores de frecuencia entre 0 y π.</a:t>
            </a:r>
          </a:p>
        </p:txBody>
      </p:sp>
      <p:sp>
        <p:nvSpPr>
          <p:cNvPr id="38" name="CuadroTexto 37">
            <a:extLst>
              <a:ext uri="{FF2B5EF4-FFF2-40B4-BE49-F238E27FC236}">
                <a16:creationId xmlns:a16="http://schemas.microsoft.com/office/drawing/2014/main" id="{5F34073F-6F17-47F6-9CE8-330E1333F20F}"/>
              </a:ext>
            </a:extLst>
          </p:cNvPr>
          <p:cNvSpPr txBox="1"/>
          <p:nvPr/>
        </p:nvSpPr>
        <p:spPr>
          <a:xfrm>
            <a:off x="576266" y="6072450"/>
            <a:ext cx="6403968" cy="1169551"/>
          </a:xfrm>
          <a:prstGeom prst="rect">
            <a:avLst/>
          </a:prstGeom>
          <a:noFill/>
        </p:spPr>
        <p:txBody>
          <a:bodyPr wrap="square">
            <a:spAutoFit/>
          </a:bodyPr>
          <a:lstStyle/>
          <a:p>
            <a:pPr algn="just"/>
            <a:r>
              <a:rPr lang="es-ES" sz="1400" dirty="0">
                <a:solidFill>
                  <a:schemeClr val="bg1">
                    <a:lumMod val="25000"/>
                  </a:schemeClr>
                </a:solidFill>
              </a:rPr>
              <a:t>Devuelve la estimación de densidad espectral de potencia (PSD) y de la señal de entrada (x), utilizando la </a:t>
            </a:r>
            <a:r>
              <a:rPr lang="es-ES" sz="1400" dirty="0" err="1">
                <a:solidFill>
                  <a:schemeClr val="bg1">
                    <a:lumMod val="25000"/>
                  </a:schemeClr>
                </a:solidFill>
              </a:rPr>
              <a:t>promediación</a:t>
            </a:r>
            <a:r>
              <a:rPr lang="es-ES" sz="1400" dirty="0">
                <a:solidFill>
                  <a:schemeClr val="bg1">
                    <a:lumMod val="25000"/>
                  </a:schemeClr>
                </a:solidFill>
              </a:rPr>
              <a:t> de segmento solapados 50 %. Cada segmento se multiplica por una ventana </a:t>
            </a:r>
            <a:r>
              <a:rPr lang="es-ES" sz="1400" dirty="0" err="1">
                <a:solidFill>
                  <a:schemeClr val="bg1">
                    <a:lumMod val="25000"/>
                  </a:schemeClr>
                </a:solidFill>
              </a:rPr>
              <a:t>Hamming</a:t>
            </a:r>
            <a:r>
              <a:rPr lang="es-ES" sz="1400" dirty="0">
                <a:solidFill>
                  <a:schemeClr val="bg1">
                    <a:lumMod val="25000"/>
                  </a:schemeClr>
                </a:solidFill>
              </a:rPr>
              <a:t>. Los </a:t>
            </a:r>
            <a:r>
              <a:rPr lang="es-ES" sz="1400" dirty="0" err="1">
                <a:solidFill>
                  <a:schemeClr val="bg1">
                    <a:lumMod val="25000"/>
                  </a:schemeClr>
                </a:solidFill>
              </a:rPr>
              <a:t>periodogramas</a:t>
            </a:r>
            <a:r>
              <a:rPr lang="es-ES" sz="1400" dirty="0">
                <a:solidFill>
                  <a:schemeClr val="bg1">
                    <a:lumMod val="25000"/>
                  </a:schemeClr>
                </a:solidFill>
              </a:rPr>
              <a:t> modificados se promedian para obtener la estimación de DEP. </a:t>
            </a:r>
          </a:p>
        </p:txBody>
      </p:sp>
      <p:sp>
        <p:nvSpPr>
          <p:cNvPr id="39" name="CuadroTexto 38">
            <a:extLst>
              <a:ext uri="{FF2B5EF4-FFF2-40B4-BE49-F238E27FC236}">
                <a16:creationId xmlns:a16="http://schemas.microsoft.com/office/drawing/2014/main" id="{82CA83FD-07FF-4BB1-9FCD-B0C9EED125E6}"/>
              </a:ext>
            </a:extLst>
          </p:cNvPr>
          <p:cNvSpPr txBox="1"/>
          <p:nvPr/>
        </p:nvSpPr>
        <p:spPr>
          <a:xfrm>
            <a:off x="576266" y="7338080"/>
            <a:ext cx="6403968" cy="523220"/>
          </a:xfrm>
          <a:prstGeom prst="rect">
            <a:avLst/>
          </a:prstGeom>
          <a:noFill/>
        </p:spPr>
        <p:txBody>
          <a:bodyPr wrap="square">
            <a:spAutoFit/>
          </a:bodyPr>
          <a:lstStyle/>
          <a:p>
            <a:pPr algn="just"/>
            <a:r>
              <a:rPr lang="es-ES" sz="1400">
                <a:solidFill>
                  <a:schemeClr val="bg1">
                    <a:lumMod val="25000"/>
                  </a:schemeClr>
                </a:solidFill>
              </a:rPr>
              <a:t>Pueden usar el help de Matlab para obtener más información sobre estas funciones.</a:t>
            </a:r>
            <a:endParaRPr lang="es-ES" sz="1400" dirty="0">
              <a:solidFill>
                <a:schemeClr val="bg1">
                  <a:lumMod val="25000"/>
                </a:schemeClr>
              </a:solidFill>
            </a:endParaRPr>
          </a:p>
        </p:txBody>
      </p:sp>
      <p:grpSp>
        <p:nvGrpSpPr>
          <p:cNvPr id="9" name="Grupo 8">
            <a:extLst>
              <a:ext uri="{FF2B5EF4-FFF2-40B4-BE49-F238E27FC236}">
                <a16:creationId xmlns:a16="http://schemas.microsoft.com/office/drawing/2014/main" id="{6FD7D46D-FD12-4C69-99CD-2AB3BB96120C}"/>
              </a:ext>
            </a:extLst>
          </p:cNvPr>
          <p:cNvGrpSpPr/>
          <p:nvPr/>
        </p:nvGrpSpPr>
        <p:grpSpPr>
          <a:xfrm>
            <a:off x="-958726" y="1784723"/>
            <a:ext cx="284240" cy="216000"/>
            <a:chOff x="4208154" y="3054748"/>
            <a:chExt cx="284240" cy="216000"/>
          </a:xfrm>
        </p:grpSpPr>
        <p:sp>
          <p:nvSpPr>
            <p:cNvPr id="40" name="Flecha: cheurón 39">
              <a:extLst>
                <a:ext uri="{FF2B5EF4-FFF2-40B4-BE49-F238E27FC236}">
                  <a16:creationId xmlns:a16="http://schemas.microsoft.com/office/drawing/2014/main" id="{2A623F04-BDC8-4152-A6FE-5F72974AFE80}"/>
                </a:ext>
              </a:extLst>
            </p:cNvPr>
            <p:cNvSpPr/>
            <p:nvPr/>
          </p:nvSpPr>
          <p:spPr>
            <a:xfrm>
              <a:off x="4276394" y="3054748"/>
              <a:ext cx="216000" cy="216000"/>
            </a:xfrm>
            <a:prstGeom prst="chevron">
              <a:avLst/>
            </a:prstGeom>
            <a:solidFill>
              <a:srgbClr val="F9E98B"/>
            </a:solidFill>
            <a:ln>
              <a:solidFill>
                <a:srgbClr val="F9E9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solidFill>
                  <a:schemeClr val="tx1"/>
                </a:solidFill>
              </a:endParaRPr>
            </a:p>
          </p:txBody>
        </p:sp>
        <p:sp>
          <p:nvSpPr>
            <p:cNvPr id="7" name="Flecha: cheurón 6">
              <a:extLst>
                <a:ext uri="{FF2B5EF4-FFF2-40B4-BE49-F238E27FC236}">
                  <a16:creationId xmlns:a16="http://schemas.microsoft.com/office/drawing/2014/main" id="{D9921FA7-F9AF-4231-8061-77A8A17D00FF}"/>
                </a:ext>
              </a:extLst>
            </p:cNvPr>
            <p:cNvSpPr/>
            <p:nvPr/>
          </p:nvSpPr>
          <p:spPr>
            <a:xfrm>
              <a:off x="4208154" y="3054748"/>
              <a:ext cx="216000" cy="216000"/>
            </a:xfrm>
            <a:prstGeom prst="chevron">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solidFill>
                  <a:schemeClr val="tx1"/>
                </a:solidFill>
              </a:endParaRPr>
            </a:p>
          </p:txBody>
        </p:sp>
      </p:grpSp>
      <p:pic>
        <p:nvPicPr>
          <p:cNvPr id="3" name="Imagen 2">
            <a:extLst>
              <a:ext uri="{FF2B5EF4-FFF2-40B4-BE49-F238E27FC236}">
                <a16:creationId xmlns:a16="http://schemas.microsoft.com/office/drawing/2014/main" id="{E689C842-1DDE-42FD-82F7-DF1A50142B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00135" y="8253350"/>
            <a:ext cx="1556230" cy="15562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t="995" b="995"/>
          <a:stretch>
            <a:fillRect/>
          </a:stretch>
        </p:blipFill>
        <p:spPr>
          <a:xfrm>
            <a:off x="334845" y="449279"/>
            <a:ext cx="409777" cy="401621"/>
          </a:xfrm>
          <a:prstGeom prst="rect">
            <a:avLst/>
          </a:prstGeom>
        </p:spPr>
      </p:pic>
      <p:sp>
        <p:nvSpPr>
          <p:cNvPr id="16" name="TextBox 16"/>
          <p:cNvSpPr txBox="1"/>
          <p:nvPr/>
        </p:nvSpPr>
        <p:spPr>
          <a:xfrm>
            <a:off x="403171" y="547283"/>
            <a:ext cx="294084" cy="230832"/>
          </a:xfrm>
          <a:prstGeom prst="rect">
            <a:avLst/>
          </a:prstGeom>
        </p:spPr>
        <p:txBody>
          <a:bodyPr wrap="square" lIns="0" tIns="0" rIns="0" bIns="0" rtlCol="0" anchor="t">
            <a:spAutoFit/>
          </a:bodyPr>
          <a:lstStyle/>
          <a:p>
            <a:pPr algn="just">
              <a:lnSpc>
                <a:spcPts val="1802"/>
              </a:lnSpc>
            </a:pPr>
            <a:r>
              <a:rPr lang="en-US" dirty="0">
                <a:solidFill>
                  <a:srgbClr val="373636"/>
                </a:solidFill>
                <a:latin typeface="Fredoka One" panose="02000000000000000000" pitchFamily="2" charset="0"/>
              </a:rPr>
              <a:t>02</a:t>
            </a:r>
          </a:p>
        </p:txBody>
      </p:sp>
      <p:sp>
        <p:nvSpPr>
          <p:cNvPr id="34" name="Título 33">
            <a:extLst>
              <a:ext uri="{FF2B5EF4-FFF2-40B4-BE49-F238E27FC236}">
                <a16:creationId xmlns:a16="http://schemas.microsoft.com/office/drawing/2014/main" id="{03C60EA1-A2B0-4A23-801F-3A89E2BFC6DB}"/>
              </a:ext>
            </a:extLst>
          </p:cNvPr>
          <p:cNvSpPr>
            <a:spLocks noGrp="1"/>
          </p:cNvSpPr>
          <p:nvPr>
            <p:ph type="ctrTitle"/>
          </p:nvPr>
        </p:nvSpPr>
        <p:spPr>
          <a:xfrm>
            <a:off x="792628" y="507636"/>
            <a:ext cx="6165702" cy="378904"/>
          </a:xfrm>
        </p:spPr>
        <p:txBody>
          <a:bodyPr/>
          <a:lstStyle/>
          <a:p>
            <a:r>
              <a:rPr lang="es-MX" dirty="0"/>
              <a:t>Cálculo del </a:t>
            </a:r>
            <a:r>
              <a:rPr lang="es-MX" dirty="0" err="1"/>
              <a:t>periodograma</a:t>
            </a:r>
            <a:r>
              <a:rPr lang="es-MX" dirty="0"/>
              <a:t> y </a:t>
            </a:r>
            <a:r>
              <a:rPr lang="es-MX" dirty="0" err="1"/>
              <a:t>periodograma</a:t>
            </a:r>
            <a:r>
              <a:rPr lang="es-MX" dirty="0"/>
              <a:t> promedio</a:t>
            </a:r>
            <a:endParaRPr lang="es-VE" dirty="0"/>
          </a:p>
        </p:txBody>
      </p:sp>
      <p:sp>
        <p:nvSpPr>
          <p:cNvPr id="35" name="Subtítulo 34">
            <a:extLst>
              <a:ext uri="{FF2B5EF4-FFF2-40B4-BE49-F238E27FC236}">
                <a16:creationId xmlns:a16="http://schemas.microsoft.com/office/drawing/2014/main" id="{110C31F9-50F4-4A40-A980-E6AC07D9D101}"/>
              </a:ext>
            </a:extLst>
          </p:cNvPr>
          <p:cNvSpPr>
            <a:spLocks noGrp="1"/>
          </p:cNvSpPr>
          <p:nvPr>
            <p:ph type="subTitle" idx="1"/>
          </p:nvPr>
        </p:nvSpPr>
        <p:spPr/>
        <p:txBody>
          <a:bodyPr/>
          <a:lstStyle/>
          <a:p>
            <a:r>
              <a:rPr lang="es-MX" dirty="0"/>
              <a:t>02</a:t>
            </a:r>
            <a:endParaRPr lang="es-VE" dirty="0"/>
          </a:p>
        </p:txBody>
      </p:sp>
      <p:sp>
        <p:nvSpPr>
          <p:cNvPr id="21" name="CuadroTexto 20">
            <a:extLst>
              <a:ext uri="{FF2B5EF4-FFF2-40B4-BE49-F238E27FC236}">
                <a16:creationId xmlns:a16="http://schemas.microsoft.com/office/drawing/2014/main" id="{A682C951-E25F-4BDA-B68D-E50F80568CBE}"/>
              </a:ext>
            </a:extLst>
          </p:cNvPr>
          <p:cNvSpPr txBox="1"/>
          <p:nvPr/>
        </p:nvSpPr>
        <p:spPr>
          <a:xfrm>
            <a:off x="569551" y="1276612"/>
            <a:ext cx="6431748" cy="738664"/>
          </a:xfrm>
          <a:prstGeom prst="rect">
            <a:avLst/>
          </a:prstGeom>
          <a:noFill/>
        </p:spPr>
        <p:txBody>
          <a:bodyPr wrap="square">
            <a:spAutoFit/>
          </a:bodyPr>
          <a:lstStyle/>
          <a:p>
            <a:pPr algn="just"/>
            <a:r>
              <a:rPr lang="es-ES" sz="1400" dirty="0">
                <a:solidFill>
                  <a:schemeClr val="bg1">
                    <a:lumMod val="25000"/>
                  </a:schemeClr>
                </a:solidFill>
              </a:rPr>
              <a:t>Se desarrolla el siguiente programa en Matlab para calcular el </a:t>
            </a:r>
            <a:r>
              <a:rPr lang="es-ES" sz="1400" dirty="0" err="1">
                <a:solidFill>
                  <a:schemeClr val="bg1">
                    <a:lumMod val="25000"/>
                  </a:schemeClr>
                </a:solidFill>
              </a:rPr>
              <a:t>periodograma</a:t>
            </a:r>
            <a:r>
              <a:rPr lang="es-ES" sz="1400" dirty="0">
                <a:solidFill>
                  <a:schemeClr val="bg1">
                    <a:lumMod val="25000"/>
                  </a:schemeClr>
                </a:solidFill>
              </a:rPr>
              <a:t> y graficar la secuencia de ruido, el </a:t>
            </a:r>
            <a:r>
              <a:rPr lang="es-ES" sz="1400" dirty="0" err="1">
                <a:solidFill>
                  <a:schemeClr val="bg1">
                    <a:lumMod val="25000"/>
                  </a:schemeClr>
                </a:solidFill>
              </a:rPr>
              <a:t>periodograma</a:t>
            </a:r>
            <a:r>
              <a:rPr lang="es-ES" sz="1400" dirty="0">
                <a:solidFill>
                  <a:schemeClr val="bg1">
                    <a:lumMod val="25000"/>
                  </a:schemeClr>
                </a:solidFill>
              </a:rPr>
              <a:t> y el </a:t>
            </a:r>
            <a:r>
              <a:rPr lang="es-ES" sz="1400" dirty="0" err="1">
                <a:solidFill>
                  <a:schemeClr val="bg1">
                    <a:lumMod val="25000"/>
                  </a:schemeClr>
                </a:solidFill>
              </a:rPr>
              <a:t>periodograma</a:t>
            </a:r>
            <a:r>
              <a:rPr lang="es-ES" sz="1400" dirty="0">
                <a:solidFill>
                  <a:schemeClr val="bg1">
                    <a:lumMod val="25000"/>
                  </a:schemeClr>
                </a:solidFill>
              </a:rPr>
              <a:t> promedio:</a:t>
            </a:r>
            <a:endParaRPr lang="es-VE" sz="1400" dirty="0">
              <a:solidFill>
                <a:schemeClr val="bg1">
                  <a:lumMod val="25000"/>
                </a:schemeClr>
              </a:solidFill>
            </a:endParaRP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4A8DC854-B08E-4104-BAEC-4C694AEAD2EF}"/>
                  </a:ext>
                </a:extLst>
              </p:cNvPr>
              <p:cNvSpPr txBox="1"/>
              <p:nvPr/>
            </p:nvSpPr>
            <p:spPr>
              <a:xfrm>
                <a:off x="560547" y="2456815"/>
                <a:ext cx="6440752" cy="984885"/>
              </a:xfrm>
              <a:prstGeom prst="rect">
                <a:avLst/>
              </a:prstGeom>
              <a:noFill/>
            </p:spPr>
            <p:txBody>
              <a:bodyPr wrap="square">
                <a:spAutoFit/>
              </a:bodyPr>
              <a:lstStyle/>
              <a:p>
                <a:pPr algn="just"/>
                <a:r>
                  <a:rPr lang="es-ES" sz="1400" dirty="0" err="1">
                    <a:solidFill>
                      <a:schemeClr val="bg1">
                        <a:lumMod val="25000"/>
                      </a:schemeClr>
                    </a:solidFill>
                  </a:rPr>
                  <a:t>clear</a:t>
                </a:r>
                <a:r>
                  <a:rPr lang="es-ES" sz="1400" dirty="0">
                    <a:solidFill>
                      <a:schemeClr val="bg1">
                        <a:lumMod val="25000"/>
                      </a:schemeClr>
                    </a:solidFill>
                  </a:rPr>
                  <a:t>;</a:t>
                </a:r>
              </a:p>
              <a:p>
                <a:pPr algn="just"/>
                <a:r>
                  <a:rPr lang="es-ES" sz="1400" dirty="0" err="1">
                    <a:solidFill>
                      <a:schemeClr val="bg1">
                        <a:lumMod val="25000"/>
                      </a:schemeClr>
                    </a:solidFill>
                  </a:rPr>
                  <a:t>clc</a:t>
                </a:r>
                <a:r>
                  <a:rPr lang="es-ES" sz="1400" dirty="0">
                    <a:solidFill>
                      <a:schemeClr val="bg1">
                        <a:lumMod val="25000"/>
                      </a:schemeClr>
                    </a:solidFill>
                  </a:rPr>
                  <a:t>;</a:t>
                </a:r>
              </a:p>
              <a:p>
                <a:pPr algn="just"/>
                <a:r>
                  <a:rPr lang="es-ES" sz="1400" dirty="0">
                    <a:solidFill>
                      <a:schemeClr val="bg1">
                        <a:lumMod val="25000"/>
                      </a:schemeClr>
                    </a:solidFill>
                  </a:rPr>
                  <a:t>n</a:t>
                </a:r>
                <a14:m>
                  <m:oMath xmlns:m="http://schemas.openxmlformats.org/officeDocument/2006/math">
                    <m:r>
                      <a:rPr lang="es-ES" sz="1400" i="1" smtClean="0">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(0:1023);        %Número de muestras 1024</a:t>
                </a:r>
              </a:p>
              <a:p>
                <a:pPr algn="just"/>
                <a:r>
                  <a:rPr lang="es-ES" sz="1400" dirty="0" err="1">
                    <a:solidFill>
                      <a:schemeClr val="bg1">
                        <a:lumMod val="25000"/>
                      </a:schemeClr>
                    </a:solidFill>
                  </a:rPr>
                  <a:t>nfft</a:t>
                </a:r>
                <a14:m>
                  <m:oMath xmlns:m="http://schemas.openxmlformats.org/officeDocument/2006/math">
                    <m:r>
                      <a:rPr lang="es-ES" sz="1400" i="1" smtClean="0">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1024;         %tamaño de la FFT</a:t>
                </a:r>
              </a:p>
            </p:txBody>
          </p:sp>
        </mc:Choice>
        <mc:Fallback xmlns="">
          <p:sp>
            <p:nvSpPr>
              <p:cNvPr id="18" name="CuadroTexto 17">
                <a:extLst>
                  <a:ext uri="{FF2B5EF4-FFF2-40B4-BE49-F238E27FC236}">
                    <a16:creationId xmlns:a16="http://schemas.microsoft.com/office/drawing/2014/main" id="{4A8DC854-B08E-4104-BAEC-4C694AEAD2EF}"/>
                  </a:ext>
                </a:extLst>
              </p:cNvPr>
              <p:cNvSpPr txBox="1">
                <a:spLocks noRot="1" noChangeAspect="1" noMove="1" noResize="1" noEditPoints="1" noAdjustHandles="1" noChangeArrowheads="1" noChangeShapeType="1" noTextEdit="1"/>
              </p:cNvSpPr>
              <p:nvPr/>
            </p:nvSpPr>
            <p:spPr>
              <a:xfrm>
                <a:off x="560547" y="2456815"/>
                <a:ext cx="6440752" cy="984885"/>
              </a:xfrm>
              <a:prstGeom prst="rect">
                <a:avLst/>
              </a:prstGeom>
              <a:blipFill>
                <a:blip r:embed="rId5"/>
                <a:stretch>
                  <a:fillRect l="-284" t="-1235" b="-2469"/>
                </a:stretch>
              </a:blipFill>
            </p:spPr>
            <p:txBody>
              <a:bodyPr/>
              <a:lstStyle/>
              <a:p>
                <a:r>
                  <a:rPr lang="es-VE">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61333571-8487-48B7-AA34-D3155F47BEEB}"/>
                  </a:ext>
                </a:extLst>
              </p:cNvPr>
              <p:cNvSpPr txBox="1"/>
              <p:nvPr/>
            </p:nvSpPr>
            <p:spPr>
              <a:xfrm>
                <a:off x="585704" y="7023100"/>
                <a:ext cx="6389778" cy="2031325"/>
              </a:xfrm>
              <a:prstGeom prst="rect">
                <a:avLst/>
              </a:prstGeom>
              <a:noFill/>
            </p:spPr>
            <p:txBody>
              <a:bodyPr wrap="square">
                <a:spAutoFit/>
              </a:bodyPr>
              <a:lstStyle/>
              <a:p>
                <a:pPr algn="just"/>
                <a:r>
                  <a:rPr lang="es-ES" sz="1400" dirty="0">
                    <a:solidFill>
                      <a:schemeClr val="bg1">
                        <a:lumMod val="25000"/>
                      </a:schemeClr>
                    </a:solidFill>
                  </a:rPr>
                  <a:t>figure</a:t>
                </a:r>
              </a:p>
              <a:p>
                <a:pPr algn="just"/>
                <a:r>
                  <a:rPr lang="es-ES" sz="1400" dirty="0" err="1">
                    <a:solidFill>
                      <a:schemeClr val="bg1">
                        <a:lumMod val="25000"/>
                      </a:schemeClr>
                    </a:solidFill>
                  </a:rPr>
                  <a:t>subplot</a:t>
                </a:r>
                <a:r>
                  <a:rPr lang="es-ES" sz="1400" dirty="0">
                    <a:solidFill>
                      <a:schemeClr val="bg1">
                        <a:lumMod val="25000"/>
                      </a:schemeClr>
                    </a:solidFill>
                  </a:rPr>
                  <a:t>(3,1,1)</a:t>
                </a:r>
              </a:p>
              <a:p>
                <a:pPr algn="just"/>
                <a:r>
                  <a:rPr lang="es-ES" sz="1400" dirty="0" err="1">
                    <a:solidFill>
                      <a:schemeClr val="bg1">
                        <a:lumMod val="25000"/>
                      </a:schemeClr>
                    </a:solidFill>
                  </a:rPr>
                  <a:t>plot</a:t>
                </a:r>
                <a:r>
                  <a:rPr lang="es-ES" sz="1400" dirty="0">
                    <a:solidFill>
                      <a:schemeClr val="bg1">
                        <a:lumMod val="25000"/>
                      </a:schemeClr>
                    </a:solidFill>
                  </a:rPr>
                  <a:t>(w,10*log10(</a:t>
                </a:r>
                <a:r>
                  <a:rPr lang="es-ES" sz="1400" dirty="0" err="1">
                    <a:solidFill>
                      <a:schemeClr val="bg1">
                        <a:lumMod val="25000"/>
                      </a:schemeClr>
                    </a:solidFill>
                  </a:rPr>
                  <a:t>pxx</a:t>
                </a:r>
                <a:r>
                  <a:rPr lang="es-ES" sz="1400" dirty="0">
                    <a:solidFill>
                      <a:schemeClr val="bg1">
                        <a:lumMod val="25000"/>
                      </a:schemeClr>
                    </a:solidFill>
                  </a:rPr>
                  <a:t>),'b');</a:t>
                </a:r>
              </a:p>
              <a:p>
                <a:pPr algn="just"/>
                <a:r>
                  <a:rPr lang="es-ES" sz="1400" dirty="0" err="1">
                    <a:solidFill>
                      <a:schemeClr val="bg1">
                        <a:lumMod val="25000"/>
                      </a:schemeClr>
                    </a:solidFill>
                  </a:rPr>
                  <a:t>title</a:t>
                </a:r>
                <a:r>
                  <a:rPr lang="es-ES" sz="1400" dirty="0">
                    <a:solidFill>
                      <a:schemeClr val="bg1">
                        <a:lumMod val="25000"/>
                      </a:schemeClr>
                    </a:solidFill>
                  </a:rPr>
                  <a:t>(' </a:t>
                </a:r>
                <a:r>
                  <a:rPr lang="es-ES" sz="1400" dirty="0" err="1">
                    <a:solidFill>
                      <a:schemeClr val="bg1">
                        <a:lumMod val="25000"/>
                      </a:schemeClr>
                    </a:solidFill>
                  </a:rPr>
                  <a:t>Periodograma</a:t>
                </a:r>
                <a:r>
                  <a:rPr lang="es-ES" sz="1400" dirty="0">
                    <a:solidFill>
                      <a:schemeClr val="bg1">
                        <a:lumMod val="25000"/>
                      </a:schemeClr>
                    </a:solidFill>
                  </a:rPr>
                  <a:t>');</a:t>
                </a:r>
              </a:p>
              <a:p>
                <a:pPr algn="just"/>
                <a:r>
                  <a:rPr lang="es-ES" sz="1400" dirty="0" err="1">
                    <a:solidFill>
                      <a:schemeClr val="bg1">
                        <a:lumMod val="25000"/>
                      </a:schemeClr>
                    </a:solidFill>
                  </a:rPr>
                  <a:t>xlabel</a:t>
                </a:r>
                <a:r>
                  <a:rPr lang="es-ES" sz="1400" dirty="0">
                    <a:solidFill>
                      <a:schemeClr val="bg1">
                        <a:lumMod val="25000"/>
                      </a:schemeClr>
                    </a:solidFill>
                  </a:rPr>
                  <a:t>('Frecuencia (rad)');</a:t>
                </a:r>
              </a:p>
              <a:p>
                <a:pPr algn="just"/>
                <a:r>
                  <a:rPr lang="es-ES" sz="1400" dirty="0" err="1">
                    <a:solidFill>
                      <a:schemeClr val="bg1">
                        <a:lumMod val="25000"/>
                      </a:schemeClr>
                    </a:solidFill>
                  </a:rPr>
                  <a:t>ylabel</a:t>
                </a:r>
                <a:r>
                  <a:rPr lang="es-ES" sz="1400" dirty="0">
                    <a:solidFill>
                      <a:schemeClr val="bg1">
                        <a:lumMod val="25000"/>
                      </a:schemeClr>
                    </a:solidFill>
                  </a:rPr>
                  <a:t>('Amplitud (dB)');</a:t>
                </a:r>
              </a:p>
              <a:p>
                <a:pPr algn="just"/>
                <a:r>
                  <a:rPr lang="es-ES" sz="1400" dirty="0" err="1">
                    <a:solidFill>
                      <a:schemeClr val="bg1">
                        <a:lumMod val="25000"/>
                      </a:schemeClr>
                    </a:solidFill>
                  </a:rPr>
                  <a:t>subplot</a:t>
                </a:r>
                <a:r>
                  <a:rPr lang="es-ES" sz="1400" dirty="0">
                    <a:solidFill>
                      <a:schemeClr val="bg1">
                        <a:lumMod val="25000"/>
                      </a:schemeClr>
                    </a:solidFill>
                  </a:rPr>
                  <a:t>(3,1,2);</a:t>
                </a:r>
              </a:p>
              <a:p>
                <a:pPr algn="just"/>
                <a:r>
                  <a:rPr lang="es-ES" sz="1400" dirty="0" err="1">
                    <a:solidFill>
                      <a:schemeClr val="bg1">
                        <a:lumMod val="25000"/>
                      </a:schemeClr>
                    </a:solidFill>
                  </a:rPr>
                  <a:t>plot</a:t>
                </a:r>
                <a:r>
                  <a:rPr lang="es-ES" sz="1400" dirty="0">
                    <a:solidFill>
                      <a:schemeClr val="bg1">
                        <a:lumMod val="25000"/>
                      </a:schemeClr>
                    </a:solidFill>
                  </a:rPr>
                  <a:t>(a,10*log10(pxx1),'b');</a:t>
                </a:r>
              </a:p>
              <a:p>
                <a:pPr algn="just"/>
                <a:r>
                  <a:rPr lang="es-ES" sz="1400" dirty="0" err="1">
                    <a:solidFill>
                      <a:schemeClr val="bg1">
                        <a:lumMod val="25000"/>
                      </a:schemeClr>
                    </a:solidFill>
                  </a:rPr>
                  <a:t>title</a:t>
                </a:r>
                <a:r>
                  <a:rPr lang="es-ES" sz="1400" dirty="0">
                    <a:solidFill>
                      <a:schemeClr val="bg1">
                        <a:lumMod val="25000"/>
                      </a:schemeClr>
                    </a:solidFill>
                  </a:rPr>
                  <a:t>('</a:t>
                </a:r>
                <a:r>
                  <a:rPr lang="es-ES" sz="1400" dirty="0" err="1">
                    <a:solidFill>
                      <a:schemeClr val="bg1">
                        <a:lumMod val="25000"/>
                      </a:schemeClr>
                    </a:solidFill>
                  </a:rPr>
                  <a:t>Periodograma</a:t>
                </a:r>
                <a:r>
                  <a:rPr lang="es-ES" sz="1400" dirty="0">
                    <a:solidFill>
                      <a:schemeClr val="bg1">
                        <a:lumMod val="25000"/>
                      </a:schemeClr>
                    </a:solidFill>
                  </a:rPr>
                  <a:t> promedio L</a:t>
                </a:r>
                <a14:m>
                  <m:oMath xmlns:m="http://schemas.openxmlformats.org/officeDocument/2006/math">
                    <m:r>
                      <a:rPr lang="es-ES" sz="1400" i="1" smtClean="0">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256 y K</a:t>
                </a:r>
                <a14:m>
                  <m:oMath xmlns:m="http://schemas.openxmlformats.org/officeDocument/2006/math">
                    <m:r>
                      <a:rPr lang="es-ES" sz="1400" i="1">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7');</a:t>
                </a:r>
              </a:p>
            </p:txBody>
          </p:sp>
        </mc:Choice>
        <mc:Fallback xmlns="">
          <p:sp>
            <p:nvSpPr>
              <p:cNvPr id="42" name="CuadroTexto 41">
                <a:extLst>
                  <a:ext uri="{FF2B5EF4-FFF2-40B4-BE49-F238E27FC236}">
                    <a16:creationId xmlns:a16="http://schemas.microsoft.com/office/drawing/2014/main" id="{61333571-8487-48B7-AA34-D3155F47BEEB}"/>
                  </a:ext>
                </a:extLst>
              </p:cNvPr>
              <p:cNvSpPr txBox="1">
                <a:spLocks noRot="1" noChangeAspect="1" noMove="1" noResize="1" noEditPoints="1" noAdjustHandles="1" noChangeArrowheads="1" noChangeShapeType="1" noTextEdit="1"/>
              </p:cNvSpPr>
              <p:nvPr/>
            </p:nvSpPr>
            <p:spPr>
              <a:xfrm>
                <a:off x="585704" y="7023100"/>
                <a:ext cx="6389778" cy="2031325"/>
              </a:xfrm>
              <a:prstGeom prst="rect">
                <a:avLst/>
              </a:prstGeom>
              <a:blipFill>
                <a:blip r:embed="rId6"/>
                <a:stretch>
                  <a:fillRect l="-286" t="-601" b="-2402"/>
                </a:stretch>
              </a:blipFill>
            </p:spPr>
            <p:txBody>
              <a:bodyPr/>
              <a:lstStyle/>
              <a:p>
                <a:r>
                  <a:rPr lang="es-VE">
                    <a:noFill/>
                  </a:rPr>
                  <a:t> </a:t>
                </a:r>
              </a:p>
            </p:txBody>
          </p:sp>
        </mc:Fallback>
      </mc:AlternateContent>
      <p:sp>
        <p:nvSpPr>
          <p:cNvPr id="23" name="CuadroTexto 22">
            <a:extLst>
              <a:ext uri="{FF2B5EF4-FFF2-40B4-BE49-F238E27FC236}">
                <a16:creationId xmlns:a16="http://schemas.microsoft.com/office/drawing/2014/main" id="{743DA215-DE1D-4FDC-B537-D5030884D762}"/>
              </a:ext>
            </a:extLst>
          </p:cNvPr>
          <p:cNvSpPr txBox="1"/>
          <p:nvPr/>
        </p:nvSpPr>
        <p:spPr>
          <a:xfrm>
            <a:off x="560547" y="2133547"/>
            <a:ext cx="6431748" cy="307777"/>
          </a:xfrm>
          <a:prstGeom prst="rect">
            <a:avLst/>
          </a:prstGeom>
          <a:noFill/>
        </p:spPr>
        <p:txBody>
          <a:bodyPr wrap="square">
            <a:spAutoFit/>
          </a:bodyPr>
          <a:lstStyle/>
          <a:p>
            <a:pPr algn="just"/>
            <a:r>
              <a:rPr lang="es-ES" sz="1400" b="1" dirty="0">
                <a:solidFill>
                  <a:srgbClr val="00A0B0"/>
                </a:solidFill>
              </a:rPr>
              <a:t>Programa</a:t>
            </a:r>
            <a:endParaRPr lang="es-VE" sz="1400" b="1" dirty="0">
              <a:solidFill>
                <a:srgbClr val="00A0B0"/>
              </a:solidFill>
            </a:endParaRPr>
          </a:p>
        </p:txBody>
      </p:sp>
      <p:sp>
        <p:nvSpPr>
          <p:cNvPr id="24" name="CuadroTexto 23">
            <a:extLst>
              <a:ext uri="{FF2B5EF4-FFF2-40B4-BE49-F238E27FC236}">
                <a16:creationId xmlns:a16="http://schemas.microsoft.com/office/drawing/2014/main" id="{947CF193-794A-41B5-9F22-B5D206971BF4}"/>
              </a:ext>
            </a:extLst>
          </p:cNvPr>
          <p:cNvSpPr txBox="1"/>
          <p:nvPr/>
        </p:nvSpPr>
        <p:spPr>
          <a:xfrm>
            <a:off x="560547" y="3591123"/>
            <a:ext cx="6431748" cy="307777"/>
          </a:xfrm>
          <a:prstGeom prst="rect">
            <a:avLst/>
          </a:prstGeom>
          <a:noFill/>
        </p:spPr>
        <p:txBody>
          <a:bodyPr wrap="square">
            <a:spAutoFit/>
          </a:bodyPr>
          <a:lstStyle/>
          <a:p>
            <a:pPr algn="just"/>
            <a:r>
              <a:rPr lang="es-ES" sz="1400" b="1" dirty="0">
                <a:solidFill>
                  <a:schemeClr val="bg1">
                    <a:lumMod val="25000"/>
                  </a:schemeClr>
                </a:solidFill>
              </a:rPr>
              <a:t>%Señal</a:t>
            </a:r>
            <a:endParaRPr lang="es-VE" sz="1400" b="1" dirty="0">
              <a:solidFill>
                <a:schemeClr val="bg1">
                  <a:lumMod val="25000"/>
                </a:schemeClr>
              </a:solidFill>
            </a:endParaRPr>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BBA7967A-0A92-46D0-AE49-5602C383C969}"/>
                  </a:ext>
                </a:extLst>
              </p:cNvPr>
              <p:cNvSpPr txBox="1"/>
              <p:nvPr/>
            </p:nvSpPr>
            <p:spPr>
              <a:xfrm>
                <a:off x="560547" y="3972118"/>
                <a:ext cx="6431748" cy="307777"/>
              </a:xfrm>
              <a:prstGeom prst="rect">
                <a:avLst/>
              </a:prstGeom>
              <a:noFill/>
            </p:spPr>
            <p:txBody>
              <a:bodyPr wrap="square">
                <a:spAutoFit/>
              </a:bodyPr>
              <a:lstStyle/>
              <a:p>
                <a:pPr algn="just"/>
                <a:r>
                  <a:rPr lang="es-ES" sz="1400" dirty="0">
                    <a:solidFill>
                      <a:schemeClr val="bg1">
                        <a:lumMod val="25000"/>
                      </a:schemeClr>
                    </a:solidFill>
                  </a:rPr>
                  <a:t>Ruido</a:t>
                </a:r>
                <a14:m>
                  <m:oMath xmlns:m="http://schemas.openxmlformats.org/officeDocument/2006/math">
                    <m:r>
                      <a:rPr lang="es-ES" sz="1400" i="1" smtClean="0">
                        <a:solidFill>
                          <a:schemeClr val="bg1">
                            <a:lumMod val="25000"/>
                          </a:schemeClr>
                        </a:solidFill>
                        <a:latin typeface="Cambria Math" panose="02040503050406030204" pitchFamily="18" charset="0"/>
                        <a:ea typeface="Cambria Math" panose="02040503050406030204" pitchFamily="18" charset="0"/>
                      </a:rPr>
                      <m:t>=</m:t>
                    </m:r>
                  </m:oMath>
                </a14:m>
                <a:r>
                  <a:rPr lang="es-ES" sz="1400" dirty="0" err="1">
                    <a:solidFill>
                      <a:schemeClr val="bg1">
                        <a:lumMod val="25000"/>
                      </a:schemeClr>
                    </a:solidFill>
                  </a:rPr>
                  <a:t>randn</a:t>
                </a:r>
                <a:r>
                  <a:rPr lang="es-ES" sz="1400" dirty="0">
                    <a:solidFill>
                      <a:schemeClr val="bg1">
                        <a:lumMod val="25000"/>
                      </a:schemeClr>
                    </a:solidFill>
                  </a:rPr>
                  <a:t>(1,length(n));       %Ruido blanco media cero varianza unitaria</a:t>
                </a:r>
              </a:p>
            </p:txBody>
          </p:sp>
        </mc:Choice>
        <mc:Fallback xmlns="">
          <p:sp>
            <p:nvSpPr>
              <p:cNvPr id="25" name="CuadroTexto 24">
                <a:extLst>
                  <a:ext uri="{FF2B5EF4-FFF2-40B4-BE49-F238E27FC236}">
                    <a16:creationId xmlns:a16="http://schemas.microsoft.com/office/drawing/2014/main" id="{BBA7967A-0A92-46D0-AE49-5602C383C969}"/>
                  </a:ext>
                </a:extLst>
              </p:cNvPr>
              <p:cNvSpPr txBox="1">
                <a:spLocks noRot="1" noChangeAspect="1" noMove="1" noResize="1" noEditPoints="1" noAdjustHandles="1" noChangeArrowheads="1" noChangeShapeType="1" noTextEdit="1"/>
              </p:cNvSpPr>
              <p:nvPr/>
            </p:nvSpPr>
            <p:spPr>
              <a:xfrm>
                <a:off x="560547" y="3972118"/>
                <a:ext cx="6431748" cy="307777"/>
              </a:xfrm>
              <a:prstGeom prst="rect">
                <a:avLst/>
              </a:prstGeom>
              <a:blipFill>
                <a:blip r:embed="rId7"/>
                <a:stretch>
                  <a:fillRect l="-284" t="-4000" b="-20000"/>
                </a:stretch>
              </a:blipFill>
            </p:spPr>
            <p:txBody>
              <a:bodyPr/>
              <a:lstStyle/>
              <a:p>
                <a:r>
                  <a:rPr lang="es-VE">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34AF9597-E04F-4C11-A0A4-33F5239F5B1D}"/>
                  </a:ext>
                </a:extLst>
              </p:cNvPr>
              <p:cNvSpPr txBox="1"/>
              <p:nvPr/>
            </p:nvSpPr>
            <p:spPr>
              <a:xfrm>
                <a:off x="576511" y="4279548"/>
                <a:ext cx="6440752" cy="738664"/>
              </a:xfrm>
              <a:prstGeom prst="rect">
                <a:avLst/>
              </a:prstGeom>
              <a:noFill/>
            </p:spPr>
            <p:txBody>
              <a:bodyPr wrap="square">
                <a:spAutoFit/>
              </a:bodyPr>
              <a:lstStyle/>
              <a:p>
                <a:pPr algn="just"/>
                <a:r>
                  <a:rPr lang="es-ES" sz="1400" dirty="0">
                    <a:solidFill>
                      <a:schemeClr val="bg1">
                        <a:lumMod val="25000"/>
                      </a:schemeClr>
                    </a:solidFill>
                  </a:rPr>
                  <a:t>[</a:t>
                </a:r>
                <a:r>
                  <a:rPr lang="es-ES" sz="1400" dirty="0" err="1">
                    <a:solidFill>
                      <a:schemeClr val="bg1">
                        <a:lumMod val="25000"/>
                      </a:schemeClr>
                    </a:solidFill>
                  </a:rPr>
                  <a:t>pxx,w</a:t>
                </a:r>
                <a:r>
                  <a:rPr lang="es-ES" sz="1400" dirty="0">
                    <a:solidFill>
                      <a:schemeClr val="bg1">
                        <a:lumMod val="25000"/>
                      </a:schemeClr>
                    </a:solidFill>
                  </a:rPr>
                  <a:t>]</a:t>
                </a:r>
                <a14:m>
                  <m:oMath xmlns:m="http://schemas.openxmlformats.org/officeDocument/2006/math">
                    <m:r>
                      <a:rPr lang="es-ES" sz="1400" i="1" smtClean="0">
                        <a:solidFill>
                          <a:schemeClr val="bg1">
                            <a:lumMod val="25000"/>
                          </a:schemeClr>
                        </a:solidFill>
                        <a:latin typeface="Cambria Math" panose="02040503050406030204" pitchFamily="18" charset="0"/>
                        <a:ea typeface="Cambria Math" panose="02040503050406030204" pitchFamily="18" charset="0"/>
                      </a:rPr>
                      <m:t>=</m:t>
                    </m:r>
                  </m:oMath>
                </a14:m>
                <a:r>
                  <a:rPr lang="es-ES" sz="1400" dirty="0" err="1">
                    <a:solidFill>
                      <a:schemeClr val="bg1">
                        <a:lumMod val="25000"/>
                      </a:schemeClr>
                    </a:solidFill>
                  </a:rPr>
                  <a:t>periodogram</a:t>
                </a:r>
                <a:r>
                  <a:rPr lang="es-ES" sz="1400" dirty="0">
                    <a:solidFill>
                      <a:schemeClr val="bg1">
                        <a:lumMod val="25000"/>
                      </a:schemeClr>
                    </a:solidFill>
                  </a:rPr>
                  <a:t>(Ruido);             %</a:t>
                </a:r>
                <a:r>
                  <a:rPr lang="es-ES" sz="1400" dirty="0" err="1">
                    <a:solidFill>
                      <a:schemeClr val="bg1">
                        <a:lumMod val="25000"/>
                      </a:schemeClr>
                    </a:solidFill>
                  </a:rPr>
                  <a:t>Periodograma</a:t>
                </a:r>
                <a:r>
                  <a:rPr lang="es-ES" sz="1400" dirty="0">
                    <a:solidFill>
                      <a:schemeClr val="bg1">
                        <a:lumMod val="25000"/>
                      </a:schemeClr>
                    </a:solidFill>
                  </a:rPr>
                  <a:t>                   </a:t>
                </a:r>
              </a:p>
              <a:p>
                <a:pPr algn="just"/>
                <a:r>
                  <a:rPr lang="es-ES" sz="1400" dirty="0">
                    <a:solidFill>
                      <a:schemeClr val="bg1">
                        <a:lumMod val="25000"/>
                      </a:schemeClr>
                    </a:solidFill>
                  </a:rPr>
                  <a:t>[pxx1,a]</a:t>
                </a:r>
                <a14:m>
                  <m:oMath xmlns:m="http://schemas.openxmlformats.org/officeDocument/2006/math">
                    <m:r>
                      <a:rPr lang="es-ES" sz="1400" i="1" smtClean="0">
                        <a:solidFill>
                          <a:schemeClr val="bg1">
                            <a:lumMod val="25000"/>
                          </a:schemeClr>
                        </a:solidFill>
                        <a:latin typeface="Cambria Math" panose="02040503050406030204" pitchFamily="18" charset="0"/>
                        <a:ea typeface="Cambria Math" panose="02040503050406030204" pitchFamily="18" charset="0"/>
                      </a:rPr>
                      <m:t>=</m:t>
                    </m:r>
                  </m:oMath>
                </a14:m>
                <a:r>
                  <a:rPr lang="es-ES" sz="1400" dirty="0" err="1">
                    <a:solidFill>
                      <a:schemeClr val="bg1">
                        <a:lumMod val="25000"/>
                      </a:schemeClr>
                    </a:solidFill>
                  </a:rPr>
                  <a:t>pwelch</a:t>
                </a:r>
                <a:r>
                  <a:rPr lang="es-ES" sz="1400" dirty="0">
                    <a:solidFill>
                      <a:schemeClr val="bg1">
                        <a:lumMod val="25000"/>
                      </a:schemeClr>
                    </a:solidFill>
                  </a:rPr>
                  <a:t>(Ruido,256,[],</a:t>
                </a:r>
                <a:r>
                  <a:rPr lang="es-ES" sz="1400" dirty="0" err="1">
                    <a:solidFill>
                      <a:schemeClr val="bg1">
                        <a:lumMod val="25000"/>
                      </a:schemeClr>
                    </a:solidFill>
                  </a:rPr>
                  <a:t>nfft</a:t>
                </a:r>
                <a:r>
                  <a:rPr lang="es-ES" sz="1400" dirty="0">
                    <a:solidFill>
                      <a:schemeClr val="bg1">
                        <a:lumMod val="25000"/>
                      </a:schemeClr>
                    </a:solidFill>
                  </a:rPr>
                  <a:t>);     %</a:t>
                </a:r>
                <a:r>
                  <a:rPr lang="es-ES" sz="1400" dirty="0" err="1">
                    <a:solidFill>
                      <a:schemeClr val="bg1">
                        <a:lumMod val="25000"/>
                      </a:schemeClr>
                    </a:solidFill>
                  </a:rPr>
                  <a:t>Periodograma</a:t>
                </a:r>
                <a:r>
                  <a:rPr lang="es-ES" sz="1400" dirty="0">
                    <a:solidFill>
                      <a:schemeClr val="bg1">
                        <a:lumMod val="25000"/>
                      </a:schemeClr>
                    </a:solidFill>
                  </a:rPr>
                  <a:t> promedio L</a:t>
                </a:r>
                <a14:m>
                  <m:oMath xmlns:m="http://schemas.openxmlformats.org/officeDocument/2006/math">
                    <m:r>
                      <a:rPr lang="es-ES" sz="1400" i="1">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256 y K</a:t>
                </a:r>
                <a14:m>
                  <m:oMath xmlns:m="http://schemas.openxmlformats.org/officeDocument/2006/math">
                    <m:r>
                      <a:rPr lang="es-ES" sz="1400" i="1">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7 </a:t>
                </a:r>
              </a:p>
              <a:p>
                <a:pPr algn="just"/>
                <a:r>
                  <a:rPr lang="es-ES" sz="1400" dirty="0">
                    <a:solidFill>
                      <a:schemeClr val="bg1">
                        <a:lumMod val="25000"/>
                      </a:schemeClr>
                    </a:solidFill>
                  </a:rPr>
                  <a:t>[pxx2,b]</a:t>
                </a:r>
                <a14:m>
                  <m:oMath xmlns:m="http://schemas.openxmlformats.org/officeDocument/2006/math">
                    <m:r>
                      <a:rPr lang="es-ES" sz="1400" i="1" smtClean="0">
                        <a:solidFill>
                          <a:schemeClr val="bg1">
                            <a:lumMod val="25000"/>
                          </a:schemeClr>
                        </a:solidFill>
                        <a:latin typeface="Cambria Math" panose="02040503050406030204" pitchFamily="18" charset="0"/>
                        <a:ea typeface="Cambria Math" panose="02040503050406030204" pitchFamily="18" charset="0"/>
                      </a:rPr>
                      <m:t>=</m:t>
                    </m:r>
                  </m:oMath>
                </a14:m>
                <a:r>
                  <a:rPr lang="es-ES" sz="1400" dirty="0" err="1">
                    <a:solidFill>
                      <a:schemeClr val="bg1">
                        <a:lumMod val="25000"/>
                      </a:schemeClr>
                    </a:solidFill>
                  </a:rPr>
                  <a:t>pwelch</a:t>
                </a:r>
                <a:r>
                  <a:rPr lang="es-ES" sz="1400" dirty="0">
                    <a:solidFill>
                      <a:schemeClr val="bg1">
                        <a:lumMod val="25000"/>
                      </a:schemeClr>
                    </a:solidFill>
                  </a:rPr>
                  <a:t>(Ruido,64,[],</a:t>
                </a:r>
                <a:r>
                  <a:rPr lang="es-ES" sz="1400" dirty="0" err="1">
                    <a:solidFill>
                      <a:schemeClr val="bg1">
                        <a:lumMod val="25000"/>
                      </a:schemeClr>
                    </a:solidFill>
                  </a:rPr>
                  <a:t>nfft</a:t>
                </a:r>
                <a:r>
                  <a:rPr lang="es-ES" sz="1400" dirty="0">
                    <a:solidFill>
                      <a:schemeClr val="bg1">
                        <a:lumMod val="25000"/>
                      </a:schemeClr>
                    </a:solidFill>
                  </a:rPr>
                  <a:t>);       %</a:t>
                </a:r>
                <a:r>
                  <a:rPr lang="es-ES" sz="1400" dirty="0" err="1">
                    <a:solidFill>
                      <a:schemeClr val="bg1">
                        <a:lumMod val="25000"/>
                      </a:schemeClr>
                    </a:solidFill>
                  </a:rPr>
                  <a:t>Periodograma</a:t>
                </a:r>
                <a:r>
                  <a:rPr lang="es-ES" sz="1400" dirty="0">
                    <a:solidFill>
                      <a:schemeClr val="bg1">
                        <a:lumMod val="25000"/>
                      </a:schemeClr>
                    </a:solidFill>
                  </a:rPr>
                  <a:t> promedio L</a:t>
                </a:r>
                <a14:m>
                  <m:oMath xmlns:m="http://schemas.openxmlformats.org/officeDocument/2006/math">
                    <m:r>
                      <a:rPr lang="es-ES" sz="1400" i="1">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64 y K</a:t>
                </a:r>
                <a14:m>
                  <m:oMath xmlns:m="http://schemas.openxmlformats.org/officeDocument/2006/math">
                    <m:r>
                      <a:rPr lang="es-ES" sz="1400" i="1">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31</a:t>
                </a:r>
              </a:p>
            </p:txBody>
          </p:sp>
        </mc:Choice>
        <mc:Fallback xmlns="">
          <p:sp>
            <p:nvSpPr>
              <p:cNvPr id="27" name="CuadroTexto 26">
                <a:extLst>
                  <a:ext uri="{FF2B5EF4-FFF2-40B4-BE49-F238E27FC236}">
                    <a16:creationId xmlns:a16="http://schemas.microsoft.com/office/drawing/2014/main" id="{34AF9597-E04F-4C11-A0A4-33F5239F5B1D}"/>
                  </a:ext>
                </a:extLst>
              </p:cNvPr>
              <p:cNvSpPr txBox="1">
                <a:spLocks noRot="1" noChangeAspect="1" noMove="1" noResize="1" noEditPoints="1" noAdjustHandles="1" noChangeArrowheads="1" noChangeShapeType="1" noTextEdit="1"/>
              </p:cNvSpPr>
              <p:nvPr/>
            </p:nvSpPr>
            <p:spPr>
              <a:xfrm>
                <a:off x="576511" y="4279548"/>
                <a:ext cx="6440752" cy="738664"/>
              </a:xfrm>
              <a:prstGeom prst="rect">
                <a:avLst/>
              </a:prstGeom>
              <a:blipFill>
                <a:blip r:embed="rId8"/>
                <a:stretch>
                  <a:fillRect l="-284" t="-1653" b="-8264"/>
                </a:stretch>
              </a:blipFill>
            </p:spPr>
            <p:txBody>
              <a:bodyPr/>
              <a:lstStyle/>
              <a:p>
                <a:r>
                  <a:rPr lang="es-VE">
                    <a:noFill/>
                  </a:rPr>
                  <a:t> </a:t>
                </a:r>
              </a:p>
            </p:txBody>
          </p:sp>
        </mc:Fallback>
      </mc:AlternateContent>
      <p:sp>
        <p:nvSpPr>
          <p:cNvPr id="28" name="CuadroTexto 27">
            <a:extLst>
              <a:ext uri="{FF2B5EF4-FFF2-40B4-BE49-F238E27FC236}">
                <a16:creationId xmlns:a16="http://schemas.microsoft.com/office/drawing/2014/main" id="{E9827414-8196-426C-8CDF-D83554B3B877}"/>
              </a:ext>
            </a:extLst>
          </p:cNvPr>
          <p:cNvSpPr txBox="1"/>
          <p:nvPr/>
        </p:nvSpPr>
        <p:spPr>
          <a:xfrm>
            <a:off x="560547" y="5191323"/>
            <a:ext cx="6431748" cy="307777"/>
          </a:xfrm>
          <a:prstGeom prst="rect">
            <a:avLst/>
          </a:prstGeom>
          <a:noFill/>
        </p:spPr>
        <p:txBody>
          <a:bodyPr wrap="square">
            <a:spAutoFit/>
          </a:bodyPr>
          <a:lstStyle/>
          <a:p>
            <a:pPr algn="just"/>
            <a:r>
              <a:rPr lang="es-ES" sz="1400" b="1" dirty="0">
                <a:solidFill>
                  <a:schemeClr val="bg1">
                    <a:lumMod val="25000"/>
                  </a:schemeClr>
                </a:solidFill>
              </a:rPr>
              <a:t>%</a:t>
            </a:r>
            <a:r>
              <a:rPr lang="es-ES" sz="1400" b="1" dirty="0" err="1">
                <a:solidFill>
                  <a:schemeClr val="bg1">
                    <a:lumMod val="25000"/>
                  </a:schemeClr>
                </a:solidFill>
              </a:rPr>
              <a:t>Graficación</a:t>
            </a:r>
            <a:r>
              <a:rPr lang="es-ES" sz="1400" b="1" dirty="0">
                <a:solidFill>
                  <a:schemeClr val="bg1">
                    <a:lumMod val="25000"/>
                  </a:schemeClr>
                </a:solidFill>
              </a:rPr>
              <a:t> del ruido</a:t>
            </a:r>
            <a:endParaRPr lang="es-VE" sz="1400" b="1" dirty="0">
              <a:solidFill>
                <a:schemeClr val="bg1">
                  <a:lumMod val="25000"/>
                </a:schemeClr>
              </a:solidFill>
            </a:endParaRPr>
          </a:p>
        </p:txBody>
      </p:sp>
      <p:sp>
        <p:nvSpPr>
          <p:cNvPr id="29" name="CuadroTexto 28">
            <a:extLst>
              <a:ext uri="{FF2B5EF4-FFF2-40B4-BE49-F238E27FC236}">
                <a16:creationId xmlns:a16="http://schemas.microsoft.com/office/drawing/2014/main" id="{4E622086-9BA3-4A9F-A728-7CE5CC2F92C8}"/>
              </a:ext>
            </a:extLst>
          </p:cNvPr>
          <p:cNvSpPr txBox="1"/>
          <p:nvPr/>
        </p:nvSpPr>
        <p:spPr>
          <a:xfrm>
            <a:off x="576511" y="5575300"/>
            <a:ext cx="6440752" cy="954107"/>
          </a:xfrm>
          <a:prstGeom prst="rect">
            <a:avLst/>
          </a:prstGeom>
          <a:noFill/>
        </p:spPr>
        <p:txBody>
          <a:bodyPr wrap="square">
            <a:spAutoFit/>
          </a:bodyPr>
          <a:lstStyle/>
          <a:p>
            <a:pPr algn="just"/>
            <a:r>
              <a:rPr lang="es-ES" sz="1400">
                <a:solidFill>
                  <a:schemeClr val="bg1">
                    <a:lumMod val="25000"/>
                  </a:schemeClr>
                </a:solidFill>
              </a:rPr>
              <a:t>plot(n,Ruido,'b');</a:t>
            </a:r>
          </a:p>
          <a:p>
            <a:pPr algn="just"/>
            <a:r>
              <a:rPr lang="es-ES" sz="1400">
                <a:solidFill>
                  <a:schemeClr val="bg1">
                    <a:lumMod val="25000"/>
                  </a:schemeClr>
                </a:solidFill>
              </a:rPr>
              <a:t>title(' Ruido blanco');</a:t>
            </a:r>
          </a:p>
          <a:p>
            <a:pPr algn="just"/>
            <a:r>
              <a:rPr lang="es-ES" sz="1400">
                <a:solidFill>
                  <a:schemeClr val="bg1">
                    <a:lumMod val="25000"/>
                  </a:schemeClr>
                </a:solidFill>
              </a:rPr>
              <a:t>xlabel('muestra(n)');</a:t>
            </a:r>
          </a:p>
          <a:p>
            <a:pPr algn="just"/>
            <a:r>
              <a:rPr lang="es-ES" sz="1400">
                <a:solidFill>
                  <a:schemeClr val="bg1">
                    <a:lumMod val="25000"/>
                  </a:schemeClr>
                </a:solidFill>
              </a:rPr>
              <a:t>ylabel('Amplitud');</a:t>
            </a:r>
            <a:endParaRPr lang="es-ES" sz="1400" dirty="0">
              <a:solidFill>
                <a:schemeClr val="bg1">
                  <a:lumMod val="25000"/>
                </a:schemeClr>
              </a:solidFill>
            </a:endParaRPr>
          </a:p>
        </p:txBody>
      </p:sp>
      <p:sp>
        <p:nvSpPr>
          <p:cNvPr id="30" name="CuadroTexto 29">
            <a:extLst>
              <a:ext uri="{FF2B5EF4-FFF2-40B4-BE49-F238E27FC236}">
                <a16:creationId xmlns:a16="http://schemas.microsoft.com/office/drawing/2014/main" id="{029F4762-B292-4DB2-B321-DF8B9DD8CE6F}"/>
              </a:ext>
            </a:extLst>
          </p:cNvPr>
          <p:cNvSpPr txBox="1"/>
          <p:nvPr/>
        </p:nvSpPr>
        <p:spPr>
          <a:xfrm>
            <a:off x="560547" y="6718300"/>
            <a:ext cx="6431748" cy="307777"/>
          </a:xfrm>
          <a:prstGeom prst="rect">
            <a:avLst/>
          </a:prstGeom>
          <a:noFill/>
        </p:spPr>
        <p:txBody>
          <a:bodyPr wrap="square">
            <a:spAutoFit/>
          </a:bodyPr>
          <a:lstStyle/>
          <a:p>
            <a:pPr algn="just"/>
            <a:r>
              <a:rPr lang="es-ES" sz="1400" b="1" dirty="0">
                <a:solidFill>
                  <a:schemeClr val="bg1">
                    <a:lumMod val="25000"/>
                  </a:schemeClr>
                </a:solidFill>
              </a:rPr>
              <a:t>%</a:t>
            </a:r>
            <a:r>
              <a:rPr lang="es-ES" sz="1400" b="1" dirty="0" err="1">
                <a:solidFill>
                  <a:schemeClr val="bg1">
                    <a:lumMod val="25000"/>
                  </a:schemeClr>
                </a:solidFill>
              </a:rPr>
              <a:t>Graficación</a:t>
            </a:r>
            <a:r>
              <a:rPr lang="es-ES" sz="1400" b="1" dirty="0">
                <a:solidFill>
                  <a:schemeClr val="bg1">
                    <a:lumMod val="25000"/>
                  </a:schemeClr>
                </a:solidFill>
              </a:rPr>
              <a:t> del </a:t>
            </a:r>
            <a:r>
              <a:rPr lang="es-ES" sz="1400" b="1" dirty="0" err="1">
                <a:solidFill>
                  <a:schemeClr val="bg1">
                    <a:lumMod val="25000"/>
                  </a:schemeClr>
                </a:solidFill>
              </a:rPr>
              <a:t>periodograma</a:t>
            </a:r>
            <a:r>
              <a:rPr lang="es-ES" sz="1400" b="1" dirty="0">
                <a:solidFill>
                  <a:schemeClr val="bg1">
                    <a:lumMod val="25000"/>
                  </a:schemeClr>
                </a:solidFill>
              </a:rPr>
              <a:t> en </a:t>
            </a:r>
            <a:r>
              <a:rPr lang="es-ES" sz="1400" b="1" dirty="0" err="1">
                <a:solidFill>
                  <a:schemeClr val="bg1">
                    <a:lumMod val="25000"/>
                  </a:schemeClr>
                </a:solidFill>
              </a:rPr>
              <a:t>db</a:t>
            </a:r>
            <a:endParaRPr lang="es-VE" sz="1400" b="1" dirty="0">
              <a:solidFill>
                <a:schemeClr val="bg1">
                  <a:lumMod val="25000"/>
                </a:schemeClr>
              </a:solidFill>
            </a:endParaRPr>
          </a:p>
        </p:txBody>
      </p:sp>
    </p:spTree>
    <p:extLst>
      <p:ext uri="{BB962C8B-B14F-4D97-AF65-F5344CB8AC3E}">
        <p14:creationId xmlns:p14="http://schemas.microsoft.com/office/powerpoint/2010/main" val="395781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2A046B7-8A53-4ECC-B048-0D91DD954C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41351"/>
            <a:ext cx="7556500" cy="11334751"/>
          </a:xfrm>
          <a:prstGeom prst="rect">
            <a:avLst/>
          </a:prstGeom>
        </p:spPr>
      </p:pic>
      <p:sp>
        <p:nvSpPr>
          <p:cNvPr id="5" name="Rectángulo 4">
            <a:extLst>
              <a:ext uri="{FF2B5EF4-FFF2-40B4-BE49-F238E27FC236}">
                <a16:creationId xmlns:a16="http://schemas.microsoft.com/office/drawing/2014/main" id="{DF842AD2-525F-4C2A-81B8-1A4C7CA6EC27}"/>
              </a:ext>
            </a:extLst>
          </p:cNvPr>
          <p:cNvSpPr/>
          <p:nvPr/>
        </p:nvSpPr>
        <p:spPr>
          <a:xfrm>
            <a:off x="0" y="-673100"/>
            <a:ext cx="7556500" cy="11366500"/>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2" name="Subtítulo 1">
            <a:extLst>
              <a:ext uri="{FF2B5EF4-FFF2-40B4-BE49-F238E27FC236}">
                <a16:creationId xmlns:a16="http://schemas.microsoft.com/office/drawing/2014/main" id="{94156BB4-F6B0-405A-BAF3-238B3BAF2807}"/>
              </a:ext>
            </a:extLst>
          </p:cNvPr>
          <p:cNvSpPr>
            <a:spLocks noGrp="1"/>
          </p:cNvSpPr>
          <p:nvPr>
            <p:ph type="subTitle" idx="1"/>
          </p:nvPr>
        </p:nvSpPr>
        <p:spPr/>
        <p:txBody>
          <a:bodyPr/>
          <a:lstStyle/>
          <a:p>
            <a:r>
              <a:rPr lang="es-VE" dirty="0"/>
              <a:t>03</a:t>
            </a:r>
          </a:p>
        </p:txBody>
      </p:sp>
      <p:pic>
        <p:nvPicPr>
          <p:cNvPr id="36" name="Imagen 35">
            <a:extLst>
              <a:ext uri="{FF2B5EF4-FFF2-40B4-BE49-F238E27FC236}">
                <a16:creationId xmlns:a16="http://schemas.microsoft.com/office/drawing/2014/main" id="{2573B6FC-62B5-4FF0-B41C-BFC30567CC82}"/>
              </a:ext>
            </a:extLst>
          </p:cNvPr>
          <p:cNvPicPr>
            <a:picLocks noChangeAspect="1"/>
          </p:cNvPicPr>
          <p:nvPr/>
        </p:nvPicPr>
        <p:blipFill>
          <a:blip r:embed="rId3" cstate="print"/>
          <a:stretch>
            <a:fillRect/>
          </a:stretch>
        </p:blipFill>
        <p:spPr>
          <a:xfrm>
            <a:off x="7969250" y="-27998"/>
            <a:ext cx="7410450" cy="1123950"/>
          </a:xfrm>
          <a:prstGeom prst="rect">
            <a:avLst/>
          </a:prstGeom>
          <a:solidFill>
            <a:srgbClr val="F5DF4D"/>
          </a:solidFill>
        </p:spPr>
      </p:pic>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FFC5D872-6176-4D26-A6DE-E3990CED30F4}"/>
                  </a:ext>
                </a:extLst>
              </p:cNvPr>
              <p:cNvSpPr txBox="1"/>
              <p:nvPr/>
            </p:nvSpPr>
            <p:spPr>
              <a:xfrm>
                <a:off x="569914" y="2950752"/>
                <a:ext cx="6439608" cy="3539430"/>
              </a:xfrm>
              <a:prstGeom prst="rect">
                <a:avLst/>
              </a:prstGeom>
              <a:noFill/>
            </p:spPr>
            <p:txBody>
              <a:bodyPr wrap="square">
                <a:spAutoFit/>
              </a:bodyPr>
              <a:lstStyle/>
              <a:p>
                <a:pPr algn="just"/>
                <a:r>
                  <a:rPr lang="es-ES" sz="1400" dirty="0">
                    <a:solidFill>
                      <a:schemeClr val="bg1">
                        <a:lumMod val="25000"/>
                      </a:schemeClr>
                    </a:solidFill>
                  </a:rPr>
                  <a:t>figure</a:t>
                </a:r>
              </a:p>
              <a:p>
                <a:pPr algn="just"/>
                <a:r>
                  <a:rPr lang="es-ES" sz="1400" dirty="0" err="1">
                    <a:solidFill>
                      <a:schemeClr val="bg1">
                        <a:lumMod val="25000"/>
                      </a:schemeClr>
                    </a:solidFill>
                  </a:rPr>
                  <a:t>subplot</a:t>
                </a:r>
                <a:r>
                  <a:rPr lang="es-ES" sz="1400" dirty="0">
                    <a:solidFill>
                      <a:schemeClr val="bg1">
                        <a:lumMod val="25000"/>
                      </a:schemeClr>
                    </a:solidFill>
                  </a:rPr>
                  <a:t>(3,1,1);</a:t>
                </a:r>
              </a:p>
              <a:p>
                <a:pPr algn="just"/>
                <a:r>
                  <a:rPr lang="es-ES" sz="1400" dirty="0" err="1">
                    <a:solidFill>
                      <a:schemeClr val="bg1">
                        <a:lumMod val="25000"/>
                      </a:schemeClr>
                    </a:solidFill>
                  </a:rPr>
                  <a:t>plot</a:t>
                </a:r>
                <a:r>
                  <a:rPr lang="es-ES" sz="1400" dirty="0">
                    <a:solidFill>
                      <a:schemeClr val="bg1">
                        <a:lumMod val="25000"/>
                      </a:schemeClr>
                    </a:solidFill>
                  </a:rPr>
                  <a:t>(w,</a:t>
                </a:r>
                <a:r>
                  <a:rPr lang="es-ES" sz="1400" dirty="0" err="1">
                    <a:solidFill>
                      <a:schemeClr val="bg1">
                        <a:lumMod val="25000"/>
                      </a:schemeClr>
                    </a:solidFill>
                  </a:rPr>
                  <a:t>pxx</a:t>
                </a:r>
                <a:r>
                  <a:rPr lang="es-ES" sz="1400" dirty="0">
                    <a:solidFill>
                      <a:schemeClr val="bg1">
                        <a:lumMod val="25000"/>
                      </a:schemeClr>
                    </a:solidFill>
                  </a:rPr>
                  <a:t>,'b');</a:t>
                </a:r>
              </a:p>
              <a:p>
                <a:pPr algn="just"/>
                <a:r>
                  <a:rPr lang="es-ES" sz="1400" dirty="0" err="1">
                    <a:solidFill>
                      <a:schemeClr val="bg1">
                        <a:lumMod val="25000"/>
                      </a:schemeClr>
                    </a:solidFill>
                  </a:rPr>
                  <a:t>title</a:t>
                </a:r>
                <a:r>
                  <a:rPr lang="es-ES" sz="1400" dirty="0">
                    <a:solidFill>
                      <a:schemeClr val="bg1">
                        <a:lumMod val="25000"/>
                      </a:schemeClr>
                    </a:solidFill>
                  </a:rPr>
                  <a:t>('</a:t>
                </a:r>
                <a:r>
                  <a:rPr lang="es-ES" sz="1400" dirty="0" err="1">
                    <a:solidFill>
                      <a:schemeClr val="bg1">
                        <a:lumMod val="25000"/>
                      </a:schemeClr>
                    </a:solidFill>
                  </a:rPr>
                  <a:t>Periodograma</a:t>
                </a:r>
                <a:r>
                  <a:rPr lang="es-ES" sz="1400" dirty="0">
                    <a:solidFill>
                      <a:schemeClr val="bg1">
                        <a:lumMod val="25000"/>
                      </a:schemeClr>
                    </a:solidFill>
                  </a:rPr>
                  <a:t>');</a:t>
                </a:r>
              </a:p>
              <a:p>
                <a:pPr algn="just"/>
                <a:r>
                  <a:rPr lang="es-ES" sz="1400" dirty="0" err="1">
                    <a:solidFill>
                      <a:schemeClr val="bg1">
                        <a:lumMod val="25000"/>
                      </a:schemeClr>
                    </a:solidFill>
                  </a:rPr>
                  <a:t>xlabel</a:t>
                </a:r>
                <a:r>
                  <a:rPr lang="es-ES" sz="1400" dirty="0">
                    <a:solidFill>
                      <a:schemeClr val="bg1">
                        <a:lumMod val="25000"/>
                      </a:schemeClr>
                    </a:solidFill>
                  </a:rPr>
                  <a:t>('Frecuencia (rad)');</a:t>
                </a:r>
              </a:p>
              <a:p>
                <a:pPr algn="just"/>
                <a:r>
                  <a:rPr lang="es-ES" sz="1400" dirty="0" err="1">
                    <a:solidFill>
                      <a:schemeClr val="bg1">
                        <a:lumMod val="25000"/>
                      </a:schemeClr>
                    </a:solidFill>
                  </a:rPr>
                  <a:t>ylabel</a:t>
                </a:r>
                <a:r>
                  <a:rPr lang="es-ES" sz="1400" dirty="0">
                    <a:solidFill>
                      <a:schemeClr val="bg1">
                        <a:lumMod val="25000"/>
                      </a:schemeClr>
                    </a:solidFill>
                  </a:rPr>
                  <a:t>('Amplitud');</a:t>
                </a:r>
              </a:p>
              <a:p>
                <a:pPr algn="just"/>
                <a:r>
                  <a:rPr lang="es-ES" sz="1400" dirty="0" err="1">
                    <a:solidFill>
                      <a:schemeClr val="bg1">
                        <a:lumMod val="25000"/>
                      </a:schemeClr>
                    </a:solidFill>
                  </a:rPr>
                  <a:t>subplot</a:t>
                </a:r>
                <a:r>
                  <a:rPr lang="es-ES" sz="1400" dirty="0">
                    <a:solidFill>
                      <a:schemeClr val="bg1">
                        <a:lumMod val="25000"/>
                      </a:schemeClr>
                    </a:solidFill>
                  </a:rPr>
                  <a:t>(3,1,2);</a:t>
                </a:r>
              </a:p>
              <a:p>
                <a:pPr algn="just"/>
                <a:r>
                  <a:rPr lang="es-ES" sz="1400" dirty="0" err="1">
                    <a:solidFill>
                      <a:schemeClr val="bg1">
                        <a:lumMod val="25000"/>
                      </a:schemeClr>
                    </a:solidFill>
                  </a:rPr>
                  <a:t>plot</a:t>
                </a:r>
                <a:r>
                  <a:rPr lang="es-ES" sz="1400" dirty="0">
                    <a:solidFill>
                      <a:schemeClr val="bg1">
                        <a:lumMod val="25000"/>
                      </a:schemeClr>
                    </a:solidFill>
                  </a:rPr>
                  <a:t>(a,pxx1,'b');</a:t>
                </a:r>
              </a:p>
              <a:p>
                <a:pPr algn="just"/>
                <a:r>
                  <a:rPr lang="es-ES" sz="1400" dirty="0" err="1">
                    <a:solidFill>
                      <a:schemeClr val="bg1">
                        <a:lumMod val="25000"/>
                      </a:schemeClr>
                    </a:solidFill>
                  </a:rPr>
                  <a:t>title</a:t>
                </a:r>
                <a:r>
                  <a:rPr lang="es-ES" sz="1400" dirty="0">
                    <a:solidFill>
                      <a:schemeClr val="bg1">
                        <a:lumMod val="25000"/>
                      </a:schemeClr>
                    </a:solidFill>
                  </a:rPr>
                  <a:t>(' </a:t>
                </a:r>
                <a:r>
                  <a:rPr lang="es-ES" sz="1400" dirty="0" err="1">
                    <a:solidFill>
                      <a:schemeClr val="bg1">
                        <a:lumMod val="25000"/>
                      </a:schemeClr>
                    </a:solidFill>
                  </a:rPr>
                  <a:t>periodograma</a:t>
                </a:r>
                <a:r>
                  <a:rPr lang="es-ES" sz="1400" dirty="0">
                    <a:solidFill>
                      <a:schemeClr val="bg1">
                        <a:lumMod val="25000"/>
                      </a:schemeClr>
                    </a:solidFill>
                  </a:rPr>
                  <a:t> promedio L</a:t>
                </a:r>
                <a14:m>
                  <m:oMath xmlns:m="http://schemas.openxmlformats.org/officeDocument/2006/math">
                    <m:r>
                      <a:rPr lang="es-ES" sz="1400" i="1" smtClean="0">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256 y K</a:t>
                </a:r>
                <a14:m>
                  <m:oMath xmlns:m="http://schemas.openxmlformats.org/officeDocument/2006/math">
                    <m:r>
                      <a:rPr lang="es-ES" sz="1400" i="1">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7');</a:t>
                </a:r>
              </a:p>
              <a:p>
                <a:pPr algn="just"/>
                <a:r>
                  <a:rPr lang="es-ES" sz="1400" dirty="0" err="1">
                    <a:solidFill>
                      <a:schemeClr val="bg1">
                        <a:lumMod val="25000"/>
                      </a:schemeClr>
                    </a:solidFill>
                  </a:rPr>
                  <a:t>xlabel</a:t>
                </a:r>
                <a:r>
                  <a:rPr lang="es-ES" sz="1400" dirty="0">
                    <a:solidFill>
                      <a:schemeClr val="bg1">
                        <a:lumMod val="25000"/>
                      </a:schemeClr>
                    </a:solidFill>
                  </a:rPr>
                  <a:t>('Frecuencia (rad)' );</a:t>
                </a:r>
              </a:p>
              <a:p>
                <a:pPr algn="just"/>
                <a:r>
                  <a:rPr lang="es-ES" sz="1400" dirty="0" err="1">
                    <a:solidFill>
                      <a:schemeClr val="bg1">
                        <a:lumMod val="25000"/>
                      </a:schemeClr>
                    </a:solidFill>
                  </a:rPr>
                  <a:t>ylabel</a:t>
                </a:r>
                <a:r>
                  <a:rPr lang="es-ES" sz="1400" dirty="0">
                    <a:solidFill>
                      <a:schemeClr val="bg1">
                        <a:lumMod val="25000"/>
                      </a:schemeClr>
                    </a:solidFill>
                  </a:rPr>
                  <a:t>('Amplitud');</a:t>
                </a:r>
              </a:p>
              <a:p>
                <a:pPr algn="just"/>
                <a:r>
                  <a:rPr lang="es-ES" sz="1400" dirty="0" err="1">
                    <a:solidFill>
                      <a:schemeClr val="bg1">
                        <a:lumMod val="25000"/>
                      </a:schemeClr>
                    </a:solidFill>
                  </a:rPr>
                  <a:t>subplot</a:t>
                </a:r>
                <a:r>
                  <a:rPr lang="es-ES" sz="1400" dirty="0">
                    <a:solidFill>
                      <a:schemeClr val="bg1">
                        <a:lumMod val="25000"/>
                      </a:schemeClr>
                    </a:solidFill>
                  </a:rPr>
                  <a:t>(3,1,3);</a:t>
                </a:r>
              </a:p>
              <a:p>
                <a:pPr algn="just"/>
                <a:r>
                  <a:rPr lang="es-ES" sz="1400" dirty="0" err="1">
                    <a:solidFill>
                      <a:schemeClr val="bg1">
                        <a:lumMod val="25000"/>
                      </a:schemeClr>
                    </a:solidFill>
                  </a:rPr>
                  <a:t>plot</a:t>
                </a:r>
                <a:r>
                  <a:rPr lang="es-ES" sz="1400" dirty="0">
                    <a:solidFill>
                      <a:schemeClr val="bg1">
                        <a:lumMod val="25000"/>
                      </a:schemeClr>
                    </a:solidFill>
                  </a:rPr>
                  <a:t>(b,pxx2,'b');</a:t>
                </a:r>
              </a:p>
              <a:p>
                <a:pPr algn="just"/>
                <a:r>
                  <a:rPr lang="es-ES" sz="1400" dirty="0" err="1">
                    <a:solidFill>
                      <a:schemeClr val="bg1">
                        <a:lumMod val="25000"/>
                      </a:schemeClr>
                    </a:solidFill>
                  </a:rPr>
                  <a:t>title</a:t>
                </a:r>
                <a:r>
                  <a:rPr lang="es-ES" sz="1400" dirty="0">
                    <a:solidFill>
                      <a:schemeClr val="bg1">
                        <a:lumMod val="25000"/>
                      </a:schemeClr>
                    </a:solidFill>
                  </a:rPr>
                  <a:t>('</a:t>
                </a:r>
                <a:r>
                  <a:rPr lang="es-ES" sz="1400" dirty="0" err="1">
                    <a:solidFill>
                      <a:schemeClr val="bg1">
                        <a:lumMod val="25000"/>
                      </a:schemeClr>
                    </a:solidFill>
                  </a:rPr>
                  <a:t>Estimacion</a:t>
                </a:r>
                <a:r>
                  <a:rPr lang="es-ES" sz="1400" dirty="0">
                    <a:solidFill>
                      <a:schemeClr val="bg1">
                        <a:lumMod val="25000"/>
                      </a:schemeClr>
                    </a:solidFill>
                  </a:rPr>
                  <a:t> con </a:t>
                </a:r>
                <a:r>
                  <a:rPr lang="es-ES" sz="1400" dirty="0" err="1">
                    <a:solidFill>
                      <a:schemeClr val="bg1">
                        <a:lumMod val="25000"/>
                      </a:schemeClr>
                    </a:solidFill>
                  </a:rPr>
                  <a:t>periodograma</a:t>
                </a:r>
                <a:r>
                  <a:rPr lang="es-ES" sz="1400" dirty="0">
                    <a:solidFill>
                      <a:schemeClr val="bg1">
                        <a:lumMod val="25000"/>
                      </a:schemeClr>
                    </a:solidFill>
                  </a:rPr>
                  <a:t> L</a:t>
                </a:r>
                <a14:m>
                  <m:oMath xmlns:m="http://schemas.openxmlformats.org/officeDocument/2006/math">
                    <m:r>
                      <a:rPr lang="es-ES" sz="1400" i="1">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64 y K</a:t>
                </a:r>
                <a14:m>
                  <m:oMath xmlns:m="http://schemas.openxmlformats.org/officeDocument/2006/math">
                    <m:r>
                      <a:rPr lang="es-ES" sz="1400" i="1" smtClean="0">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31');</a:t>
                </a:r>
              </a:p>
              <a:p>
                <a:pPr algn="just"/>
                <a:r>
                  <a:rPr lang="es-ES" sz="1400" dirty="0" err="1">
                    <a:solidFill>
                      <a:schemeClr val="bg1">
                        <a:lumMod val="25000"/>
                      </a:schemeClr>
                    </a:solidFill>
                  </a:rPr>
                  <a:t>xlabel</a:t>
                </a:r>
                <a:r>
                  <a:rPr lang="es-ES" sz="1400" dirty="0">
                    <a:solidFill>
                      <a:schemeClr val="bg1">
                        <a:lumMod val="25000"/>
                      </a:schemeClr>
                    </a:solidFill>
                  </a:rPr>
                  <a:t>('Frecuencia');</a:t>
                </a:r>
              </a:p>
              <a:p>
                <a:pPr algn="just"/>
                <a:r>
                  <a:rPr lang="es-ES" sz="1400" dirty="0" err="1">
                    <a:solidFill>
                      <a:schemeClr val="bg1">
                        <a:lumMod val="25000"/>
                      </a:schemeClr>
                    </a:solidFill>
                  </a:rPr>
                  <a:t>ylabel</a:t>
                </a:r>
                <a:r>
                  <a:rPr lang="es-ES" sz="1400" dirty="0">
                    <a:solidFill>
                      <a:schemeClr val="bg1">
                        <a:lumMod val="25000"/>
                      </a:schemeClr>
                    </a:solidFill>
                  </a:rPr>
                  <a:t>('Potencia');</a:t>
                </a:r>
              </a:p>
            </p:txBody>
          </p:sp>
        </mc:Choice>
        <mc:Fallback xmlns="">
          <p:sp>
            <p:nvSpPr>
              <p:cNvPr id="19" name="CuadroTexto 18">
                <a:extLst>
                  <a:ext uri="{FF2B5EF4-FFF2-40B4-BE49-F238E27FC236}">
                    <a16:creationId xmlns:a16="http://schemas.microsoft.com/office/drawing/2014/main" id="{FFC5D872-6176-4D26-A6DE-E3990CED30F4}"/>
                  </a:ext>
                </a:extLst>
              </p:cNvPr>
              <p:cNvSpPr txBox="1">
                <a:spLocks noRot="1" noChangeAspect="1" noMove="1" noResize="1" noEditPoints="1" noAdjustHandles="1" noChangeArrowheads="1" noChangeShapeType="1" noTextEdit="1"/>
              </p:cNvSpPr>
              <p:nvPr/>
            </p:nvSpPr>
            <p:spPr>
              <a:xfrm>
                <a:off x="569914" y="2950752"/>
                <a:ext cx="6439608" cy="3539430"/>
              </a:xfrm>
              <a:prstGeom prst="rect">
                <a:avLst/>
              </a:prstGeom>
              <a:blipFill>
                <a:blip r:embed="rId4"/>
                <a:stretch>
                  <a:fillRect l="-284" t="-344" b="-861"/>
                </a:stretch>
              </a:blipFill>
            </p:spPr>
            <p:txBody>
              <a:bodyPr/>
              <a:lstStyle/>
              <a:p>
                <a:r>
                  <a:rPr lang="es-VE">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4567C31C-918C-411C-BB84-AF030C4EE0AC}"/>
                  </a:ext>
                </a:extLst>
              </p:cNvPr>
              <p:cNvSpPr txBox="1"/>
              <p:nvPr/>
            </p:nvSpPr>
            <p:spPr>
              <a:xfrm>
                <a:off x="552687" y="6604863"/>
                <a:ext cx="6439608" cy="1169551"/>
              </a:xfrm>
              <a:prstGeom prst="rect">
                <a:avLst/>
              </a:prstGeom>
              <a:noFill/>
            </p:spPr>
            <p:txBody>
              <a:bodyPr wrap="square">
                <a:spAutoFit/>
              </a:bodyPr>
              <a:lstStyle/>
              <a:p>
                <a:pPr algn="just"/>
                <a:r>
                  <a:rPr lang="es-ES" sz="1400" dirty="0">
                    <a:solidFill>
                      <a:schemeClr val="bg1">
                        <a:lumMod val="25000"/>
                      </a:schemeClr>
                    </a:solidFill>
                  </a:rPr>
                  <a:t>En la figura 1 se muestra la gráfica del ruido blanco. En la figura 2 el </a:t>
                </a:r>
                <a:r>
                  <a:rPr lang="es-ES" sz="1400" dirty="0" err="1">
                    <a:solidFill>
                      <a:schemeClr val="bg1">
                        <a:lumMod val="25000"/>
                      </a:schemeClr>
                    </a:solidFill>
                  </a:rPr>
                  <a:t>periodograma</a:t>
                </a:r>
                <a:r>
                  <a:rPr lang="es-ES" sz="1400" dirty="0">
                    <a:solidFill>
                      <a:schemeClr val="bg1">
                        <a:lumMod val="25000"/>
                      </a:schemeClr>
                    </a:solidFill>
                  </a:rPr>
                  <a:t> y los </a:t>
                </a:r>
                <a:r>
                  <a:rPr lang="es-ES" sz="1400" dirty="0" err="1">
                    <a:solidFill>
                      <a:schemeClr val="bg1">
                        <a:lumMod val="25000"/>
                      </a:schemeClr>
                    </a:solidFill>
                  </a:rPr>
                  <a:t>periodogramas</a:t>
                </a:r>
                <a:r>
                  <a:rPr lang="es-ES" sz="1400" dirty="0">
                    <a:solidFill>
                      <a:schemeClr val="bg1">
                        <a:lumMod val="25000"/>
                      </a:schemeClr>
                    </a:solidFill>
                  </a:rPr>
                  <a:t> promedio usando ventanas de longitud L</a:t>
                </a:r>
                <a14:m>
                  <m:oMath xmlns:m="http://schemas.openxmlformats.org/officeDocument/2006/math">
                    <m:r>
                      <a:rPr lang="es-ES" sz="1400" i="1" smtClean="0">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1024, 256 y 64  con   1, 7 y 31 segmentos respectivamente. Para toda frecuencia w, en todos los casos se usa </a:t>
                </a:r>
                <a:r>
                  <a:rPr lang="es-ES" sz="1400" dirty="0" err="1">
                    <a:solidFill>
                      <a:schemeClr val="bg1">
                        <a:lumMod val="25000"/>
                      </a:schemeClr>
                    </a:solidFill>
                  </a:rPr>
                  <a:t>nfft</a:t>
                </a:r>
                <a14:m>
                  <m:oMath xmlns:m="http://schemas.openxmlformats.org/officeDocument/2006/math">
                    <m:r>
                      <a:rPr lang="es-ES" sz="1400" i="1">
                        <a:solidFill>
                          <a:schemeClr val="bg1">
                            <a:lumMod val="25000"/>
                          </a:schemeClr>
                        </a:solidFill>
                        <a:latin typeface="Cambria Math" panose="02040503050406030204" pitchFamily="18" charset="0"/>
                        <a:ea typeface="Cambria Math" panose="02040503050406030204" pitchFamily="18" charset="0"/>
                      </a:rPr>
                      <m:t>=</m:t>
                    </m:r>
                  </m:oMath>
                </a14:m>
                <a:r>
                  <a:rPr lang="es-ES" sz="1400" dirty="0">
                    <a:solidFill>
                      <a:schemeClr val="bg1">
                        <a:lumMod val="25000"/>
                      </a:schemeClr>
                    </a:solidFill>
                  </a:rPr>
                  <a:t>1024 (tamaño de la transformada de Fourier discreta).</a:t>
                </a:r>
                <a:endParaRPr lang="es-VE" sz="1400" dirty="0"/>
              </a:p>
            </p:txBody>
          </p:sp>
        </mc:Choice>
        <mc:Fallback xmlns="">
          <p:sp>
            <p:nvSpPr>
              <p:cNvPr id="18" name="CuadroTexto 17">
                <a:extLst>
                  <a:ext uri="{FF2B5EF4-FFF2-40B4-BE49-F238E27FC236}">
                    <a16:creationId xmlns:a16="http://schemas.microsoft.com/office/drawing/2014/main" id="{4567C31C-918C-411C-BB84-AF030C4EE0AC}"/>
                  </a:ext>
                </a:extLst>
              </p:cNvPr>
              <p:cNvSpPr txBox="1">
                <a:spLocks noRot="1" noChangeAspect="1" noMove="1" noResize="1" noEditPoints="1" noAdjustHandles="1" noChangeArrowheads="1" noChangeShapeType="1" noTextEdit="1"/>
              </p:cNvSpPr>
              <p:nvPr/>
            </p:nvSpPr>
            <p:spPr>
              <a:xfrm>
                <a:off x="552687" y="6604863"/>
                <a:ext cx="6439608" cy="1169551"/>
              </a:xfrm>
              <a:prstGeom prst="rect">
                <a:avLst/>
              </a:prstGeom>
              <a:blipFill>
                <a:blip r:embed="rId5"/>
                <a:stretch>
                  <a:fillRect l="-284" t="-521" r="-284" b="-4688"/>
                </a:stretch>
              </a:blipFill>
            </p:spPr>
            <p:txBody>
              <a:bodyPr/>
              <a:lstStyle/>
              <a:p>
                <a:r>
                  <a:rPr lang="es-VE">
                    <a:noFill/>
                  </a:rPr>
                  <a:t> </a:t>
                </a:r>
              </a:p>
            </p:txBody>
          </p:sp>
        </mc:Fallback>
      </mc:AlternateContent>
      <p:sp>
        <p:nvSpPr>
          <p:cNvPr id="37" name="CuadroTexto 36">
            <a:extLst>
              <a:ext uri="{FF2B5EF4-FFF2-40B4-BE49-F238E27FC236}">
                <a16:creationId xmlns:a16="http://schemas.microsoft.com/office/drawing/2014/main" id="{0FA02026-A35C-4B7B-AFAD-2E5778A35F46}"/>
              </a:ext>
            </a:extLst>
          </p:cNvPr>
          <p:cNvSpPr txBox="1"/>
          <p:nvPr/>
        </p:nvSpPr>
        <p:spPr>
          <a:xfrm>
            <a:off x="558446" y="767576"/>
            <a:ext cx="7690512" cy="1600438"/>
          </a:xfrm>
          <a:prstGeom prst="rect">
            <a:avLst/>
          </a:prstGeom>
          <a:noFill/>
        </p:spPr>
        <p:txBody>
          <a:bodyPr wrap="square">
            <a:spAutoFit/>
          </a:bodyPr>
          <a:lstStyle/>
          <a:p>
            <a:pPr algn="just"/>
            <a:r>
              <a:rPr lang="es-ES" sz="1400" dirty="0" err="1">
                <a:solidFill>
                  <a:schemeClr val="bg1">
                    <a:lumMod val="25000"/>
                  </a:schemeClr>
                </a:solidFill>
              </a:rPr>
              <a:t>xlabel</a:t>
            </a:r>
            <a:r>
              <a:rPr lang="es-ES" sz="1400" dirty="0">
                <a:solidFill>
                  <a:schemeClr val="bg1">
                    <a:lumMod val="25000"/>
                  </a:schemeClr>
                </a:solidFill>
              </a:rPr>
              <a:t>('Frecuencia (rad)');</a:t>
            </a:r>
          </a:p>
          <a:p>
            <a:pPr algn="just"/>
            <a:r>
              <a:rPr lang="es-ES" sz="1400" dirty="0" err="1">
                <a:solidFill>
                  <a:schemeClr val="bg1">
                    <a:lumMod val="25000"/>
                  </a:schemeClr>
                </a:solidFill>
              </a:rPr>
              <a:t>ylabel</a:t>
            </a:r>
            <a:r>
              <a:rPr lang="es-ES" sz="1400" dirty="0">
                <a:solidFill>
                  <a:schemeClr val="bg1">
                    <a:lumMod val="25000"/>
                  </a:schemeClr>
                </a:solidFill>
              </a:rPr>
              <a:t>('Amplitud (dB)');</a:t>
            </a:r>
          </a:p>
          <a:p>
            <a:pPr algn="just"/>
            <a:r>
              <a:rPr lang="es-ES" sz="1400" dirty="0" err="1">
                <a:solidFill>
                  <a:schemeClr val="bg1">
                    <a:lumMod val="25000"/>
                  </a:schemeClr>
                </a:solidFill>
              </a:rPr>
              <a:t>subplot</a:t>
            </a:r>
            <a:r>
              <a:rPr lang="es-ES" sz="1400" dirty="0">
                <a:solidFill>
                  <a:schemeClr val="bg1">
                    <a:lumMod val="25000"/>
                  </a:schemeClr>
                </a:solidFill>
              </a:rPr>
              <a:t>(3,1,3);</a:t>
            </a:r>
          </a:p>
          <a:p>
            <a:pPr algn="just"/>
            <a:r>
              <a:rPr lang="es-ES" sz="1400" dirty="0" err="1">
                <a:solidFill>
                  <a:schemeClr val="bg1">
                    <a:lumMod val="25000"/>
                  </a:schemeClr>
                </a:solidFill>
              </a:rPr>
              <a:t>plot</a:t>
            </a:r>
            <a:r>
              <a:rPr lang="es-ES" sz="1400" dirty="0">
                <a:solidFill>
                  <a:schemeClr val="bg1">
                    <a:lumMod val="25000"/>
                  </a:schemeClr>
                </a:solidFill>
              </a:rPr>
              <a:t>(b,10*log10(pxx2),'b');</a:t>
            </a:r>
          </a:p>
          <a:p>
            <a:pPr algn="just"/>
            <a:r>
              <a:rPr lang="es-ES" sz="1400" dirty="0" err="1">
                <a:solidFill>
                  <a:schemeClr val="bg1">
                    <a:lumMod val="25000"/>
                  </a:schemeClr>
                </a:solidFill>
              </a:rPr>
              <a:t>title</a:t>
            </a:r>
            <a:r>
              <a:rPr lang="es-ES" sz="1400" dirty="0">
                <a:solidFill>
                  <a:schemeClr val="bg1">
                    <a:lumMod val="25000"/>
                  </a:schemeClr>
                </a:solidFill>
              </a:rPr>
              <a:t>('</a:t>
            </a:r>
            <a:r>
              <a:rPr lang="es-ES" sz="1400" dirty="0" err="1">
                <a:solidFill>
                  <a:schemeClr val="bg1">
                    <a:lumMod val="25000"/>
                  </a:schemeClr>
                </a:solidFill>
              </a:rPr>
              <a:t>Periodograma</a:t>
            </a:r>
            <a:r>
              <a:rPr lang="es-ES" sz="1400" dirty="0">
                <a:solidFill>
                  <a:schemeClr val="bg1">
                    <a:lumMod val="25000"/>
                  </a:schemeClr>
                </a:solidFill>
              </a:rPr>
              <a:t> promedio L=64 y K=31');</a:t>
            </a:r>
          </a:p>
          <a:p>
            <a:pPr algn="just"/>
            <a:r>
              <a:rPr lang="es-ES" sz="1400" dirty="0" err="1">
                <a:solidFill>
                  <a:schemeClr val="bg1">
                    <a:lumMod val="25000"/>
                  </a:schemeClr>
                </a:solidFill>
              </a:rPr>
              <a:t>xlabel</a:t>
            </a:r>
            <a:r>
              <a:rPr lang="es-ES" sz="1400" dirty="0">
                <a:solidFill>
                  <a:schemeClr val="bg1">
                    <a:lumMod val="25000"/>
                  </a:schemeClr>
                </a:solidFill>
              </a:rPr>
              <a:t>('Frecuencia (rad)');</a:t>
            </a:r>
          </a:p>
          <a:p>
            <a:pPr algn="just"/>
            <a:r>
              <a:rPr lang="es-ES" sz="1400" dirty="0" err="1">
                <a:solidFill>
                  <a:schemeClr val="bg1">
                    <a:lumMod val="25000"/>
                  </a:schemeClr>
                </a:solidFill>
              </a:rPr>
              <a:t>ylabel</a:t>
            </a:r>
            <a:r>
              <a:rPr lang="es-ES" sz="1400" dirty="0">
                <a:solidFill>
                  <a:schemeClr val="bg1">
                    <a:lumMod val="25000"/>
                  </a:schemeClr>
                </a:solidFill>
              </a:rPr>
              <a:t>('Amplitud (dB)');</a:t>
            </a:r>
          </a:p>
        </p:txBody>
      </p:sp>
      <p:sp>
        <p:nvSpPr>
          <p:cNvPr id="38" name="CuadroTexto 37">
            <a:extLst>
              <a:ext uri="{FF2B5EF4-FFF2-40B4-BE49-F238E27FC236}">
                <a16:creationId xmlns:a16="http://schemas.microsoft.com/office/drawing/2014/main" id="{3863C07C-A8B5-4F72-8517-4619786223AF}"/>
              </a:ext>
            </a:extLst>
          </p:cNvPr>
          <p:cNvSpPr txBox="1"/>
          <p:nvPr/>
        </p:nvSpPr>
        <p:spPr>
          <a:xfrm>
            <a:off x="560547" y="2527300"/>
            <a:ext cx="6431748" cy="307777"/>
          </a:xfrm>
          <a:prstGeom prst="rect">
            <a:avLst/>
          </a:prstGeom>
          <a:noFill/>
        </p:spPr>
        <p:txBody>
          <a:bodyPr wrap="square">
            <a:spAutoFit/>
          </a:bodyPr>
          <a:lstStyle/>
          <a:p>
            <a:pPr algn="just"/>
            <a:r>
              <a:rPr lang="es-ES" sz="1400" b="1" dirty="0">
                <a:solidFill>
                  <a:schemeClr val="bg1">
                    <a:lumMod val="25000"/>
                  </a:schemeClr>
                </a:solidFill>
              </a:rPr>
              <a:t>%</a:t>
            </a:r>
            <a:r>
              <a:rPr lang="es-ES" sz="1400" b="1" dirty="0" err="1">
                <a:solidFill>
                  <a:schemeClr val="bg1">
                    <a:lumMod val="25000"/>
                  </a:schemeClr>
                </a:solidFill>
              </a:rPr>
              <a:t>Graficación</a:t>
            </a:r>
            <a:r>
              <a:rPr lang="es-ES" sz="1400" b="1" dirty="0">
                <a:solidFill>
                  <a:schemeClr val="bg1">
                    <a:lumMod val="25000"/>
                  </a:schemeClr>
                </a:solidFill>
              </a:rPr>
              <a:t> del </a:t>
            </a:r>
            <a:r>
              <a:rPr lang="es-ES" sz="1400" b="1" dirty="0" err="1">
                <a:solidFill>
                  <a:schemeClr val="bg1">
                    <a:lumMod val="25000"/>
                  </a:schemeClr>
                </a:solidFill>
              </a:rPr>
              <a:t>periodograma</a:t>
            </a:r>
            <a:endParaRPr lang="es-VE" sz="1400" b="1" dirty="0">
              <a:solidFill>
                <a:schemeClr val="bg1">
                  <a:lumMod val="25000"/>
                </a:schemeClr>
              </a:solidFill>
            </a:endParaRPr>
          </a:p>
        </p:txBody>
      </p:sp>
      <p:sp>
        <p:nvSpPr>
          <p:cNvPr id="39" name="CuadroTexto 38">
            <a:extLst>
              <a:ext uri="{FF2B5EF4-FFF2-40B4-BE49-F238E27FC236}">
                <a16:creationId xmlns:a16="http://schemas.microsoft.com/office/drawing/2014/main" id="{B750FA05-8B55-40F0-9BDB-E6011B208C7A}"/>
              </a:ext>
            </a:extLst>
          </p:cNvPr>
          <p:cNvSpPr txBox="1"/>
          <p:nvPr/>
        </p:nvSpPr>
        <p:spPr>
          <a:xfrm>
            <a:off x="552687" y="7785100"/>
            <a:ext cx="6439608" cy="2246769"/>
          </a:xfrm>
          <a:prstGeom prst="rect">
            <a:avLst/>
          </a:prstGeom>
          <a:noFill/>
        </p:spPr>
        <p:txBody>
          <a:bodyPr wrap="square">
            <a:spAutoFit/>
          </a:bodyPr>
          <a:lstStyle/>
          <a:p>
            <a:pPr algn="just"/>
            <a:r>
              <a:rPr lang="es-ES" sz="1400" dirty="0">
                <a:solidFill>
                  <a:schemeClr val="bg1">
                    <a:lumMod val="25000"/>
                  </a:schemeClr>
                </a:solidFill>
              </a:rPr>
              <a:t>La </a:t>
            </a:r>
            <a:r>
              <a:rPr lang="es-ES" sz="1400" b="1" dirty="0">
                <a:solidFill>
                  <a:srgbClr val="00A0B0"/>
                </a:solidFill>
              </a:rPr>
              <a:t>secuencia de ruido</a:t>
            </a:r>
            <a:r>
              <a:rPr lang="es-ES" sz="1400" dirty="0">
                <a:solidFill>
                  <a:schemeClr val="bg1">
                    <a:lumMod val="25000"/>
                  </a:schemeClr>
                </a:solidFill>
              </a:rPr>
              <a:t> se ha obtenido mediante un generador de números pseudo aleatorios. Este generador de números aleatorios produce amplitudes con distribución gaussiana, y la correlación entre muestras es pequeña. Por tanto, el espectro de potencia de la salida del generador de números aleatorios se podría modelar como una Densidad Espectral de Potencia (DEP) constante. Nótese que el estimador de la DEP fluctúa más rápidamente a medida que la longitud de la ventana L crece. Obsérvese que para la ventana de longitud 64, que es la más corta usada en este experimento, la gráfica es menos variable. En todas las figuras se muestra una distribución de potencia parecida para todas las frecuencias. </a:t>
            </a:r>
            <a:endParaRPr lang="es-VE" sz="1400" dirty="0"/>
          </a:p>
        </p:txBody>
      </p:sp>
    </p:spTree>
    <p:extLst>
      <p:ext uri="{BB962C8B-B14F-4D97-AF65-F5344CB8AC3E}">
        <p14:creationId xmlns:p14="http://schemas.microsoft.com/office/powerpoint/2010/main" val="194976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94156BB4-F6B0-405A-BAF3-238B3BAF2807}"/>
              </a:ext>
            </a:extLst>
          </p:cNvPr>
          <p:cNvSpPr>
            <a:spLocks noGrp="1"/>
          </p:cNvSpPr>
          <p:nvPr>
            <p:ph type="subTitle" idx="1"/>
          </p:nvPr>
        </p:nvSpPr>
        <p:spPr/>
        <p:txBody>
          <a:bodyPr/>
          <a:lstStyle/>
          <a:p>
            <a:r>
              <a:rPr lang="es-VE" dirty="0"/>
              <a:t>04</a:t>
            </a:r>
          </a:p>
        </p:txBody>
      </p:sp>
      <p:pic>
        <p:nvPicPr>
          <p:cNvPr id="36" name="Imagen 35">
            <a:extLst>
              <a:ext uri="{FF2B5EF4-FFF2-40B4-BE49-F238E27FC236}">
                <a16:creationId xmlns:a16="http://schemas.microsoft.com/office/drawing/2014/main" id="{2573B6FC-62B5-4FF0-B41C-BFC30567CC82}"/>
              </a:ext>
            </a:extLst>
          </p:cNvPr>
          <p:cNvPicPr>
            <a:picLocks noChangeAspect="1"/>
          </p:cNvPicPr>
          <p:nvPr/>
        </p:nvPicPr>
        <p:blipFill>
          <a:blip r:embed="rId2" cstate="print"/>
          <a:stretch>
            <a:fillRect/>
          </a:stretch>
        </p:blipFill>
        <p:spPr>
          <a:xfrm>
            <a:off x="7969250" y="-27998"/>
            <a:ext cx="7410450" cy="1123950"/>
          </a:xfrm>
          <a:prstGeom prst="rect">
            <a:avLst/>
          </a:prstGeom>
          <a:solidFill>
            <a:srgbClr val="F5DF4D"/>
          </a:solidFill>
        </p:spPr>
      </p:pic>
      <p:sp>
        <p:nvSpPr>
          <p:cNvPr id="102" name="CuadroTexto 101">
            <a:extLst>
              <a:ext uri="{FF2B5EF4-FFF2-40B4-BE49-F238E27FC236}">
                <a16:creationId xmlns:a16="http://schemas.microsoft.com/office/drawing/2014/main" id="{78B60987-2874-4C41-B0AE-8BABA7FCB760}"/>
              </a:ext>
            </a:extLst>
          </p:cNvPr>
          <p:cNvSpPr txBox="1"/>
          <p:nvPr/>
        </p:nvSpPr>
        <p:spPr>
          <a:xfrm>
            <a:off x="944986" y="4798651"/>
            <a:ext cx="5666529" cy="261610"/>
          </a:xfrm>
          <a:prstGeom prst="rect">
            <a:avLst/>
          </a:prstGeom>
          <a:noFill/>
        </p:spPr>
        <p:txBody>
          <a:bodyPr wrap="square">
            <a:spAutoFit/>
          </a:bodyPr>
          <a:lstStyle/>
          <a:p>
            <a:pPr algn="ctr"/>
            <a:r>
              <a:rPr lang="es-ES" sz="1100" dirty="0">
                <a:solidFill>
                  <a:schemeClr val="bg1">
                    <a:lumMod val="25000"/>
                  </a:schemeClr>
                </a:solidFill>
              </a:rPr>
              <a:t>Fuente: Matlab. Figura 1. Ruido blanco.</a:t>
            </a:r>
          </a:p>
        </p:txBody>
      </p:sp>
      <p:pic>
        <p:nvPicPr>
          <p:cNvPr id="38" name="image5.png">
            <a:extLst>
              <a:ext uri="{FF2B5EF4-FFF2-40B4-BE49-F238E27FC236}">
                <a16:creationId xmlns:a16="http://schemas.microsoft.com/office/drawing/2014/main" id="{F06EDB03-3B02-467A-87CF-CE71E411EDEE}"/>
              </a:ext>
            </a:extLst>
          </p:cNvPr>
          <p:cNvPicPr/>
          <p:nvPr/>
        </p:nvPicPr>
        <p:blipFill>
          <a:blip r:embed="rId3"/>
          <a:srcRect/>
          <a:stretch>
            <a:fillRect/>
          </a:stretch>
        </p:blipFill>
        <p:spPr>
          <a:xfrm>
            <a:off x="1301246" y="1003300"/>
            <a:ext cx="4954008" cy="3715026"/>
          </a:xfrm>
          <a:prstGeom prst="rect">
            <a:avLst/>
          </a:prstGeom>
          <a:ln/>
        </p:spPr>
      </p:pic>
      <p:pic>
        <p:nvPicPr>
          <p:cNvPr id="39" name="image3.png">
            <a:extLst>
              <a:ext uri="{FF2B5EF4-FFF2-40B4-BE49-F238E27FC236}">
                <a16:creationId xmlns:a16="http://schemas.microsoft.com/office/drawing/2014/main" id="{8C80142F-53F1-4AD8-A78E-947454F24977}"/>
              </a:ext>
            </a:extLst>
          </p:cNvPr>
          <p:cNvPicPr/>
          <p:nvPr/>
        </p:nvPicPr>
        <p:blipFill>
          <a:blip r:embed="rId4"/>
          <a:srcRect/>
          <a:stretch>
            <a:fillRect/>
          </a:stretch>
        </p:blipFill>
        <p:spPr>
          <a:xfrm>
            <a:off x="1136650" y="5575300"/>
            <a:ext cx="5283200" cy="3962400"/>
          </a:xfrm>
          <a:prstGeom prst="rect">
            <a:avLst/>
          </a:prstGeom>
          <a:ln/>
        </p:spPr>
      </p:pic>
      <p:sp>
        <p:nvSpPr>
          <p:cNvPr id="40" name="CuadroTexto 39">
            <a:extLst>
              <a:ext uri="{FF2B5EF4-FFF2-40B4-BE49-F238E27FC236}">
                <a16:creationId xmlns:a16="http://schemas.microsoft.com/office/drawing/2014/main" id="{08C6CE45-647E-4E0F-B17F-5ED97EDA86FD}"/>
              </a:ext>
            </a:extLst>
          </p:cNvPr>
          <p:cNvSpPr txBox="1"/>
          <p:nvPr/>
        </p:nvSpPr>
        <p:spPr>
          <a:xfrm>
            <a:off x="944986" y="9537700"/>
            <a:ext cx="5666529" cy="261610"/>
          </a:xfrm>
          <a:prstGeom prst="rect">
            <a:avLst/>
          </a:prstGeom>
          <a:noFill/>
        </p:spPr>
        <p:txBody>
          <a:bodyPr wrap="square">
            <a:spAutoFit/>
          </a:bodyPr>
          <a:lstStyle/>
          <a:p>
            <a:pPr algn="ctr"/>
            <a:r>
              <a:rPr lang="es-ES" sz="1100" dirty="0">
                <a:solidFill>
                  <a:schemeClr val="bg1">
                    <a:lumMod val="25000"/>
                  </a:schemeClr>
                </a:solidFill>
              </a:rPr>
              <a:t>Fuente: Matlab. Figura 2. </a:t>
            </a:r>
            <a:r>
              <a:rPr lang="es-ES" sz="1100" dirty="0" err="1">
                <a:solidFill>
                  <a:schemeClr val="bg1">
                    <a:lumMod val="25000"/>
                  </a:schemeClr>
                </a:solidFill>
              </a:rPr>
              <a:t>Periodograma</a:t>
            </a:r>
            <a:r>
              <a:rPr lang="es-ES" sz="1100" dirty="0">
                <a:solidFill>
                  <a:schemeClr val="bg1">
                    <a:lumMod val="25000"/>
                  </a:schemeClr>
                </a:solidFill>
              </a:rPr>
              <a:t> y </a:t>
            </a:r>
            <a:r>
              <a:rPr lang="es-ES" sz="1100" dirty="0" err="1">
                <a:solidFill>
                  <a:schemeClr val="bg1">
                    <a:lumMod val="25000"/>
                  </a:schemeClr>
                </a:solidFill>
              </a:rPr>
              <a:t>periodogramas</a:t>
            </a:r>
            <a:r>
              <a:rPr lang="es-ES" sz="1100" dirty="0">
                <a:solidFill>
                  <a:schemeClr val="bg1">
                    <a:lumMod val="25000"/>
                  </a:schemeClr>
                </a:solidFill>
              </a:rPr>
              <a:t> promedios</a:t>
            </a:r>
          </a:p>
        </p:txBody>
      </p:sp>
    </p:spTree>
    <p:extLst>
      <p:ext uri="{BB962C8B-B14F-4D97-AF65-F5344CB8AC3E}">
        <p14:creationId xmlns:p14="http://schemas.microsoft.com/office/powerpoint/2010/main" val="3191256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cstate="print">
            <a:alphaModFix amt="8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t="995" b="995"/>
          <a:stretch>
            <a:fillRect/>
          </a:stretch>
        </p:blipFill>
        <p:spPr>
          <a:xfrm>
            <a:off x="334845" y="449279"/>
            <a:ext cx="409777" cy="401621"/>
          </a:xfrm>
          <a:prstGeom prst="rect">
            <a:avLst/>
          </a:prstGeom>
        </p:spPr>
      </p:pic>
      <p:sp>
        <p:nvSpPr>
          <p:cNvPr id="16" name="TextBox 16"/>
          <p:cNvSpPr txBox="1"/>
          <p:nvPr/>
        </p:nvSpPr>
        <p:spPr>
          <a:xfrm>
            <a:off x="403170" y="547283"/>
            <a:ext cx="341451" cy="230832"/>
          </a:xfrm>
          <a:prstGeom prst="rect">
            <a:avLst/>
          </a:prstGeom>
        </p:spPr>
        <p:txBody>
          <a:bodyPr wrap="square" lIns="0" tIns="0" rIns="0" bIns="0" rtlCol="0" anchor="t">
            <a:spAutoFit/>
          </a:bodyPr>
          <a:lstStyle/>
          <a:p>
            <a:pPr algn="just">
              <a:lnSpc>
                <a:spcPts val="1802"/>
              </a:lnSpc>
            </a:pPr>
            <a:r>
              <a:rPr lang="en-US" dirty="0">
                <a:solidFill>
                  <a:srgbClr val="373636"/>
                </a:solidFill>
                <a:latin typeface="Fredoka One" panose="02000000000000000000" pitchFamily="2" charset="0"/>
              </a:rPr>
              <a:t>03</a:t>
            </a:r>
          </a:p>
        </p:txBody>
      </p:sp>
      <p:sp>
        <p:nvSpPr>
          <p:cNvPr id="34" name="Título 33">
            <a:extLst>
              <a:ext uri="{FF2B5EF4-FFF2-40B4-BE49-F238E27FC236}">
                <a16:creationId xmlns:a16="http://schemas.microsoft.com/office/drawing/2014/main" id="{03C60EA1-A2B0-4A23-801F-3A89E2BFC6DB}"/>
              </a:ext>
            </a:extLst>
          </p:cNvPr>
          <p:cNvSpPr>
            <a:spLocks noGrp="1"/>
          </p:cNvSpPr>
          <p:nvPr>
            <p:ph type="ctrTitle"/>
          </p:nvPr>
        </p:nvSpPr>
        <p:spPr>
          <a:xfrm>
            <a:off x="792628" y="507636"/>
            <a:ext cx="6165702" cy="378904"/>
          </a:xfrm>
        </p:spPr>
        <p:txBody>
          <a:bodyPr/>
          <a:lstStyle/>
          <a:p>
            <a:r>
              <a:rPr lang="es-MX" dirty="0"/>
              <a:t>Cálculo del número de segmentos en </a:t>
            </a:r>
            <a:r>
              <a:rPr lang="es-MX" dirty="0" err="1"/>
              <a:t>periodogramas</a:t>
            </a:r>
            <a:r>
              <a:rPr lang="es-MX" dirty="0"/>
              <a:t> promedios</a:t>
            </a:r>
            <a:endParaRPr lang="es-VE" dirty="0"/>
          </a:p>
        </p:txBody>
      </p:sp>
      <p:sp>
        <p:nvSpPr>
          <p:cNvPr id="35" name="Subtítulo 34">
            <a:extLst>
              <a:ext uri="{FF2B5EF4-FFF2-40B4-BE49-F238E27FC236}">
                <a16:creationId xmlns:a16="http://schemas.microsoft.com/office/drawing/2014/main" id="{110C31F9-50F4-4A40-A980-E6AC07D9D101}"/>
              </a:ext>
            </a:extLst>
          </p:cNvPr>
          <p:cNvSpPr>
            <a:spLocks noGrp="1"/>
          </p:cNvSpPr>
          <p:nvPr>
            <p:ph type="subTitle" idx="1"/>
          </p:nvPr>
        </p:nvSpPr>
        <p:spPr/>
        <p:txBody>
          <a:bodyPr/>
          <a:lstStyle/>
          <a:p>
            <a:r>
              <a:rPr lang="es-MX" dirty="0"/>
              <a:t>05</a:t>
            </a:r>
            <a:endParaRPr lang="es-VE" dirty="0"/>
          </a:p>
        </p:txBody>
      </p:sp>
      <p:sp>
        <p:nvSpPr>
          <p:cNvPr id="45" name="CuadroTexto 44">
            <a:extLst>
              <a:ext uri="{FF2B5EF4-FFF2-40B4-BE49-F238E27FC236}">
                <a16:creationId xmlns:a16="http://schemas.microsoft.com/office/drawing/2014/main" id="{CABC87BE-43C6-4F45-9F49-778FBA95DABC}"/>
              </a:ext>
            </a:extLst>
          </p:cNvPr>
          <p:cNvSpPr txBox="1"/>
          <p:nvPr/>
        </p:nvSpPr>
        <p:spPr>
          <a:xfrm>
            <a:off x="573895" y="1524234"/>
            <a:ext cx="6384778" cy="307777"/>
          </a:xfrm>
          <a:prstGeom prst="rect">
            <a:avLst/>
          </a:prstGeom>
          <a:noFill/>
        </p:spPr>
        <p:txBody>
          <a:bodyPr wrap="square">
            <a:spAutoFit/>
          </a:bodyPr>
          <a:lstStyle/>
          <a:p>
            <a:r>
              <a:rPr lang="es-ES" sz="1400" dirty="0"/>
              <a:t>¿Cómo empezar?</a:t>
            </a:r>
          </a:p>
        </p:txBody>
      </p: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4B456EDD-AF14-49C4-85D0-D48E8E301425}"/>
                  </a:ext>
                </a:extLst>
              </p:cNvPr>
              <p:cNvSpPr txBox="1"/>
              <p:nvPr/>
            </p:nvSpPr>
            <p:spPr>
              <a:xfrm>
                <a:off x="570085" y="1435348"/>
                <a:ext cx="6412223" cy="738664"/>
              </a:xfrm>
              <a:prstGeom prst="rect">
                <a:avLst/>
              </a:prstGeom>
              <a:noFill/>
            </p:spPr>
            <p:txBody>
              <a:bodyPr wrap="square">
                <a:spAutoFit/>
              </a:bodyPr>
              <a:lstStyle/>
              <a:p>
                <a:pPr algn="just"/>
                <a:r>
                  <a:rPr lang="es-ES" sz="1400" dirty="0">
                    <a:solidFill>
                      <a:schemeClr val="bg1">
                        <a:lumMod val="25000"/>
                      </a:schemeClr>
                    </a:solidFill>
                  </a:rPr>
                  <a:t>Se hará el cálculo del número de segmentos para obtener el </a:t>
                </a:r>
                <a:r>
                  <a:rPr lang="es-ES" sz="1400" dirty="0" err="1">
                    <a:solidFill>
                      <a:schemeClr val="bg1">
                        <a:lumMod val="25000"/>
                      </a:schemeClr>
                    </a:solidFill>
                  </a:rPr>
                  <a:t>periodograma</a:t>
                </a:r>
                <a:r>
                  <a:rPr lang="es-ES" sz="1400" dirty="0">
                    <a:solidFill>
                      <a:schemeClr val="bg1">
                        <a:lumMod val="25000"/>
                      </a:schemeClr>
                    </a:solidFill>
                  </a:rPr>
                  <a:t> promedio sin solapamiento y con solapamiento de </a:t>
                </a:r>
                <a14:m>
                  <m:oMath xmlns:m="http://schemas.openxmlformats.org/officeDocument/2006/math">
                    <m:f>
                      <m:fPr>
                        <m:type m:val="lin"/>
                        <m:ctrlPr>
                          <a:rPr lang="es-ES" sz="1400" i="1" smtClean="0">
                            <a:solidFill>
                              <a:schemeClr val="bg1">
                                <a:lumMod val="25000"/>
                              </a:schemeClr>
                            </a:solidFill>
                            <a:latin typeface="Cambria Math" panose="02040503050406030204" pitchFamily="18" charset="0"/>
                          </a:rPr>
                        </m:ctrlPr>
                      </m:fPr>
                      <m:num>
                        <m:r>
                          <a:rPr lang="es-VE" sz="1400" b="0" i="1" smtClean="0">
                            <a:solidFill>
                              <a:schemeClr val="bg1">
                                <a:lumMod val="25000"/>
                              </a:schemeClr>
                            </a:solidFill>
                            <a:latin typeface="Cambria Math" panose="02040503050406030204" pitchFamily="18" charset="0"/>
                          </a:rPr>
                          <m:t>𝐿</m:t>
                        </m:r>
                      </m:num>
                      <m:den>
                        <m:r>
                          <a:rPr lang="es-VE" sz="1400" b="0" i="1" smtClean="0">
                            <a:solidFill>
                              <a:schemeClr val="bg1">
                                <a:lumMod val="25000"/>
                              </a:schemeClr>
                            </a:solidFill>
                            <a:latin typeface="Cambria Math" panose="02040503050406030204" pitchFamily="18" charset="0"/>
                          </a:rPr>
                          <m:t>2</m:t>
                        </m:r>
                      </m:den>
                    </m:f>
                  </m:oMath>
                </a14:m>
                <a:r>
                  <a:rPr lang="es-ES" sz="1400" dirty="0">
                    <a:solidFill>
                      <a:schemeClr val="bg1">
                        <a:lumMod val="25000"/>
                      </a:schemeClr>
                    </a:solidFill>
                  </a:rPr>
                  <a:t>, conservando el número de muestras </a:t>
                </a:r>
                <a14:m>
                  <m:oMath xmlns:m="http://schemas.openxmlformats.org/officeDocument/2006/math">
                    <m:r>
                      <a:rPr lang="es-VE" sz="1400" b="0" i="1" smtClean="0">
                        <a:solidFill>
                          <a:schemeClr val="bg1">
                            <a:lumMod val="25000"/>
                          </a:schemeClr>
                        </a:solidFill>
                        <a:latin typeface="Cambria Math" panose="02040503050406030204" pitchFamily="18" charset="0"/>
                      </a:rPr>
                      <m:t>𝑄</m:t>
                    </m:r>
                  </m:oMath>
                </a14:m>
                <a:r>
                  <a:rPr lang="es-ES" sz="1400" dirty="0">
                    <a:solidFill>
                      <a:schemeClr val="bg1">
                        <a:lumMod val="25000"/>
                      </a:schemeClr>
                    </a:solidFill>
                  </a:rPr>
                  <a:t> de la secuencia y la longitud de la ventana </a:t>
                </a:r>
                <a14:m>
                  <m:oMath xmlns:m="http://schemas.openxmlformats.org/officeDocument/2006/math">
                    <m:r>
                      <a:rPr lang="es-VE" sz="1400" b="0" i="1" smtClean="0">
                        <a:solidFill>
                          <a:schemeClr val="bg1">
                            <a:lumMod val="25000"/>
                          </a:schemeClr>
                        </a:solidFill>
                        <a:latin typeface="Cambria Math" panose="02040503050406030204" pitchFamily="18" charset="0"/>
                      </a:rPr>
                      <m:t>𝐿</m:t>
                    </m:r>
                  </m:oMath>
                </a14:m>
                <a:r>
                  <a:rPr lang="es-ES" sz="1400" dirty="0">
                    <a:solidFill>
                      <a:schemeClr val="bg1">
                        <a:lumMod val="25000"/>
                      </a:schemeClr>
                    </a:solidFill>
                  </a:rPr>
                  <a:t>. </a:t>
                </a:r>
                <a:endParaRPr lang="es-VE" sz="1400" dirty="0"/>
              </a:p>
            </p:txBody>
          </p:sp>
        </mc:Choice>
        <mc:Fallback xmlns="">
          <p:sp>
            <p:nvSpPr>
              <p:cNvPr id="46" name="CuadroTexto 45">
                <a:extLst>
                  <a:ext uri="{FF2B5EF4-FFF2-40B4-BE49-F238E27FC236}">
                    <a16:creationId xmlns:a16="http://schemas.microsoft.com/office/drawing/2014/main" id="{4B456EDD-AF14-49C4-85D0-D48E8E301425}"/>
                  </a:ext>
                </a:extLst>
              </p:cNvPr>
              <p:cNvSpPr txBox="1">
                <a:spLocks noRot="1" noChangeAspect="1" noMove="1" noResize="1" noEditPoints="1" noAdjustHandles="1" noChangeArrowheads="1" noChangeShapeType="1" noTextEdit="1"/>
              </p:cNvSpPr>
              <p:nvPr/>
            </p:nvSpPr>
            <p:spPr>
              <a:xfrm>
                <a:off x="570085" y="1435348"/>
                <a:ext cx="6412223" cy="738664"/>
              </a:xfrm>
              <a:prstGeom prst="rect">
                <a:avLst/>
              </a:prstGeom>
              <a:blipFill>
                <a:blip r:embed="rId5"/>
                <a:stretch>
                  <a:fillRect l="-285" t="-9836" r="-381" b="-34426"/>
                </a:stretch>
              </a:blipFill>
            </p:spPr>
            <p:txBody>
              <a:bodyPr/>
              <a:lstStyle/>
              <a:p>
                <a:r>
                  <a:rPr lang="es-VE">
                    <a:noFill/>
                  </a:rPr>
                  <a:t> </a:t>
                </a:r>
              </a:p>
            </p:txBody>
          </p:sp>
        </mc:Fallback>
      </mc:AlternateContent>
      <p:pic>
        <p:nvPicPr>
          <p:cNvPr id="47" name="Imagen 46">
            <a:extLst>
              <a:ext uri="{FF2B5EF4-FFF2-40B4-BE49-F238E27FC236}">
                <a16:creationId xmlns:a16="http://schemas.microsoft.com/office/drawing/2014/main" id="{CD2FA16B-5F45-4939-BCEF-2210FEF08430}"/>
              </a:ext>
            </a:extLst>
          </p:cNvPr>
          <p:cNvPicPr>
            <a:picLocks noChangeAspect="1"/>
          </p:cNvPicPr>
          <p:nvPr/>
        </p:nvPicPr>
        <p:blipFill>
          <a:blip r:embed="rId6" cstate="print"/>
          <a:stretch>
            <a:fillRect/>
          </a:stretch>
        </p:blipFill>
        <p:spPr>
          <a:xfrm>
            <a:off x="7969250" y="-27998"/>
            <a:ext cx="7410450" cy="1123950"/>
          </a:xfrm>
          <a:prstGeom prst="rect">
            <a:avLst/>
          </a:prstGeom>
          <a:solidFill>
            <a:srgbClr val="F5DF4D"/>
          </a:solidFill>
        </p:spPr>
      </p:pic>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9C8B2712-30DC-4F41-BF29-F0C125EFC04C}"/>
                  </a:ext>
                </a:extLst>
              </p:cNvPr>
              <p:cNvSpPr txBox="1"/>
              <p:nvPr/>
            </p:nvSpPr>
            <p:spPr>
              <a:xfrm>
                <a:off x="570084" y="4353861"/>
                <a:ext cx="6412223" cy="738664"/>
              </a:xfrm>
              <a:prstGeom prst="rect">
                <a:avLst/>
              </a:prstGeom>
              <a:noFill/>
            </p:spPr>
            <p:txBody>
              <a:bodyPr wrap="square">
                <a:spAutoFit/>
              </a:bodyPr>
              <a:lstStyle/>
              <a:p>
                <a:pPr algn="just"/>
                <a:r>
                  <a:rPr lang="es-ES" sz="1400" dirty="0">
                    <a:solidFill>
                      <a:schemeClr val="bg1">
                        <a:lumMod val="25000"/>
                      </a:schemeClr>
                    </a:solidFill>
                  </a:rPr>
                  <a:t>Longitud de muestras de una secuencia aleatoria </a:t>
                </a:r>
                <a14:m>
                  <m:oMath xmlns:m="http://schemas.openxmlformats.org/officeDocument/2006/math">
                    <m:r>
                      <a:rPr lang="es-VE" sz="1400" b="0" i="1" smtClean="0">
                        <a:solidFill>
                          <a:schemeClr val="bg1">
                            <a:lumMod val="25000"/>
                          </a:schemeClr>
                        </a:solidFill>
                        <a:latin typeface="Cambria Math" panose="02040503050406030204" pitchFamily="18" charset="0"/>
                      </a:rPr>
                      <m:t>𝑥</m:t>
                    </m:r>
                    <m:d>
                      <m:dPr>
                        <m:ctrlPr>
                          <a:rPr lang="es-VE" sz="1400" b="0" i="1" smtClean="0">
                            <a:solidFill>
                              <a:schemeClr val="bg1">
                                <a:lumMod val="25000"/>
                              </a:schemeClr>
                            </a:solidFill>
                            <a:latin typeface="Cambria Math" panose="02040503050406030204" pitchFamily="18" charset="0"/>
                          </a:rPr>
                        </m:ctrlPr>
                      </m:dPr>
                      <m:e>
                        <m:r>
                          <a:rPr lang="es-VE" sz="1400" b="0" i="1" smtClean="0">
                            <a:solidFill>
                              <a:schemeClr val="bg1">
                                <a:lumMod val="25000"/>
                              </a:schemeClr>
                            </a:solidFill>
                            <a:latin typeface="Cambria Math" panose="02040503050406030204" pitchFamily="18" charset="0"/>
                          </a:rPr>
                          <m:t>𝑛</m:t>
                        </m:r>
                      </m:e>
                    </m:d>
                    <m:r>
                      <a:rPr lang="es-VE" sz="1400" b="0" i="1" smtClean="0">
                        <a:solidFill>
                          <a:schemeClr val="bg1">
                            <a:lumMod val="25000"/>
                          </a:schemeClr>
                        </a:solidFill>
                        <a:latin typeface="Cambria Math" panose="02040503050406030204" pitchFamily="18" charset="0"/>
                      </a:rPr>
                      <m:t>  </m:t>
                    </m:r>
                    <m:r>
                      <a:rPr lang="es-VE" sz="1400" b="0" i="1" smtClean="0">
                        <a:solidFill>
                          <a:schemeClr val="bg1">
                            <a:lumMod val="25000"/>
                          </a:schemeClr>
                        </a:solidFill>
                        <a:latin typeface="Cambria Math" panose="02040503050406030204" pitchFamily="18" charset="0"/>
                      </a:rPr>
                      <m:t>𝑄</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100</m:t>
                    </m:r>
                    <m:r>
                      <a:rPr lang="es-VE" sz="1400" b="0" i="1" smtClean="0">
                        <a:solidFill>
                          <a:schemeClr val="bg1">
                            <a:lumMod val="25000"/>
                          </a:schemeClr>
                        </a:solidFill>
                        <a:latin typeface="Cambria Math" panose="02040503050406030204" pitchFamily="18" charset="0"/>
                      </a:rPr>
                      <m:t>.</m:t>
                    </m:r>
                  </m:oMath>
                </a14:m>
                <a:r>
                  <a:rPr lang="es-ES" sz="1400" dirty="0">
                    <a:solidFill>
                      <a:schemeClr val="bg1">
                        <a:lumMod val="25000"/>
                      </a:schemeClr>
                    </a:solidFill>
                  </a:rPr>
                  <a:t> </a:t>
                </a:r>
              </a:p>
              <a:p>
                <a:pPr algn="just"/>
                <a:r>
                  <a:rPr lang="es-ES" sz="1400" dirty="0">
                    <a:solidFill>
                      <a:schemeClr val="bg1">
                        <a:lumMod val="25000"/>
                      </a:schemeClr>
                    </a:solidFill>
                  </a:rPr>
                  <a:t>Longitud de la ventana </a:t>
                </a:r>
                <a14:m>
                  <m:oMath xmlns:m="http://schemas.openxmlformats.org/officeDocument/2006/math">
                    <m:r>
                      <a:rPr lang="es-VE" sz="1400" b="0" i="1" smtClean="0">
                        <a:solidFill>
                          <a:schemeClr val="bg1">
                            <a:lumMod val="25000"/>
                          </a:schemeClr>
                        </a:solidFill>
                        <a:latin typeface="Cambria Math" panose="02040503050406030204" pitchFamily="18" charset="0"/>
                      </a:rPr>
                      <m:t>𝐿</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10</m:t>
                    </m:r>
                    <m:r>
                      <a:rPr lang="es-VE" sz="1400" b="0" i="1" smtClean="0">
                        <a:solidFill>
                          <a:schemeClr val="bg1">
                            <a:lumMod val="25000"/>
                          </a:schemeClr>
                        </a:solidFill>
                        <a:latin typeface="Cambria Math" panose="02040503050406030204" pitchFamily="18" charset="0"/>
                      </a:rPr>
                      <m:t>.</m:t>
                    </m:r>
                  </m:oMath>
                </a14:m>
                <a:endParaRPr lang="es-ES" sz="1400" dirty="0">
                  <a:solidFill>
                    <a:schemeClr val="bg1">
                      <a:lumMod val="25000"/>
                    </a:schemeClr>
                  </a:solidFill>
                </a:endParaRPr>
              </a:p>
              <a:p>
                <a:pPr algn="just"/>
                <a:r>
                  <a:rPr lang="es-ES" sz="1400" dirty="0">
                    <a:solidFill>
                      <a:schemeClr val="bg1">
                        <a:lumMod val="25000"/>
                      </a:schemeClr>
                    </a:solidFill>
                  </a:rPr>
                  <a:t>Solapamiento </a:t>
                </a:r>
                <a14:m>
                  <m:oMath xmlns:m="http://schemas.openxmlformats.org/officeDocument/2006/math">
                    <m:r>
                      <a:rPr lang="es-VE" sz="1400" b="0" i="1" smtClean="0">
                        <a:solidFill>
                          <a:schemeClr val="bg1">
                            <a:lumMod val="25000"/>
                          </a:schemeClr>
                        </a:solidFill>
                        <a:latin typeface="Cambria Math" panose="02040503050406030204" pitchFamily="18" charset="0"/>
                      </a:rPr>
                      <m:t>𝑆</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0</m:t>
                    </m:r>
                    <m:r>
                      <a:rPr lang="es-VE" sz="1400" b="0" i="1" smtClean="0">
                        <a:solidFill>
                          <a:schemeClr val="bg1">
                            <a:lumMod val="25000"/>
                          </a:schemeClr>
                        </a:solidFill>
                        <a:latin typeface="Cambria Math" panose="02040503050406030204" pitchFamily="18" charset="0"/>
                      </a:rPr>
                      <m:t>.</m:t>
                    </m:r>
                  </m:oMath>
                </a14:m>
                <a:endParaRPr lang="es-ES" sz="1400" dirty="0">
                  <a:solidFill>
                    <a:schemeClr val="bg1">
                      <a:lumMod val="25000"/>
                    </a:schemeClr>
                  </a:solidFill>
                </a:endParaRPr>
              </a:p>
            </p:txBody>
          </p:sp>
        </mc:Choice>
        <mc:Fallback xmlns="">
          <p:sp>
            <p:nvSpPr>
              <p:cNvPr id="19" name="CuadroTexto 18">
                <a:extLst>
                  <a:ext uri="{FF2B5EF4-FFF2-40B4-BE49-F238E27FC236}">
                    <a16:creationId xmlns:a16="http://schemas.microsoft.com/office/drawing/2014/main" id="{9C8B2712-30DC-4F41-BF29-F0C125EFC04C}"/>
                  </a:ext>
                </a:extLst>
              </p:cNvPr>
              <p:cNvSpPr txBox="1">
                <a:spLocks noRot="1" noChangeAspect="1" noMove="1" noResize="1" noEditPoints="1" noAdjustHandles="1" noChangeArrowheads="1" noChangeShapeType="1" noTextEdit="1"/>
              </p:cNvSpPr>
              <p:nvPr/>
            </p:nvSpPr>
            <p:spPr>
              <a:xfrm>
                <a:off x="570084" y="4353861"/>
                <a:ext cx="6412223" cy="738664"/>
              </a:xfrm>
              <a:prstGeom prst="rect">
                <a:avLst/>
              </a:prstGeom>
              <a:blipFill>
                <a:blip r:embed="rId7"/>
                <a:stretch>
                  <a:fillRect l="-285" t="-1653" b="-8264"/>
                </a:stretch>
              </a:blipFill>
            </p:spPr>
            <p:txBody>
              <a:bodyPr/>
              <a:lstStyle/>
              <a:p>
                <a:r>
                  <a:rPr lang="es-VE">
                    <a:noFill/>
                  </a:rPr>
                  <a:t> </a:t>
                </a:r>
              </a:p>
            </p:txBody>
          </p:sp>
        </mc:Fallback>
      </mc:AlternateContent>
      <p:pic>
        <p:nvPicPr>
          <p:cNvPr id="4" name="Imagen 3">
            <a:extLst>
              <a:ext uri="{FF2B5EF4-FFF2-40B4-BE49-F238E27FC236}">
                <a16:creationId xmlns:a16="http://schemas.microsoft.com/office/drawing/2014/main" id="{0B473351-F8D6-4B0C-9FD0-8B50F2DF764F}"/>
              </a:ext>
            </a:extLst>
          </p:cNvPr>
          <p:cNvPicPr>
            <a:picLocks noChangeAspect="1"/>
          </p:cNvPicPr>
          <p:nvPr/>
        </p:nvPicPr>
        <p:blipFill rotWithShape="1">
          <a:blip r:embed="rId8"/>
          <a:srcRect l="12560" t="35364" b="36393"/>
          <a:stretch/>
        </p:blipFill>
        <p:spPr>
          <a:xfrm>
            <a:off x="403170" y="2415449"/>
            <a:ext cx="4308093" cy="1138804"/>
          </a:xfrm>
          <a:prstGeom prst="rect">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5A40D3B-37E8-4971-B77D-91EEFCBC3C94}"/>
                  </a:ext>
                </a:extLst>
              </p:cNvPr>
              <p:cNvSpPr txBox="1"/>
              <p:nvPr/>
            </p:nvSpPr>
            <p:spPr>
              <a:xfrm>
                <a:off x="4614205" y="2593504"/>
                <a:ext cx="22112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VE" sz="1400" b="0" i="1" smtClean="0">
                              <a:solidFill>
                                <a:schemeClr val="bg1">
                                  <a:lumMod val="25000"/>
                                </a:schemeClr>
                              </a:solidFill>
                              <a:latin typeface="Cambria Math" panose="02040503050406030204" pitchFamily="18" charset="0"/>
                            </a:rPr>
                          </m:ctrlPr>
                        </m:dPr>
                        <m:e>
                          <m:r>
                            <a:rPr lang="es-VE" sz="1400" b="0" i="1" smtClean="0">
                              <a:solidFill>
                                <a:schemeClr val="bg1">
                                  <a:lumMod val="25000"/>
                                </a:schemeClr>
                              </a:solidFill>
                              <a:latin typeface="Cambria Math" panose="02040503050406030204" pitchFamily="18" charset="0"/>
                            </a:rPr>
                            <m:t>𝐾</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1</m:t>
                          </m:r>
                        </m:e>
                      </m:d>
                      <m:r>
                        <a:rPr lang="es-VE" sz="1400" b="0" i="1" smtClean="0">
                          <a:solidFill>
                            <a:schemeClr val="bg1">
                              <a:lumMod val="25000"/>
                            </a:schemeClr>
                          </a:solidFill>
                          <a:latin typeface="Cambria Math" panose="02040503050406030204" pitchFamily="18" charset="0"/>
                        </a:rPr>
                        <m:t>𝑅</m:t>
                      </m:r>
                      <m:r>
                        <a:rPr lang="es-VE" sz="1400" b="0" i="1" smtClean="0">
                          <a:solidFill>
                            <a:schemeClr val="bg1">
                              <a:lumMod val="25000"/>
                            </a:schemeClr>
                          </a:solidFill>
                          <a:latin typeface="Cambria Math" panose="02040503050406030204" pitchFamily="18" charset="0"/>
                        </a:rPr>
                        <m:t>+</m:t>
                      </m:r>
                      <m:d>
                        <m:dPr>
                          <m:ctrlPr>
                            <a:rPr lang="es-VE" sz="1400" b="0" i="1" smtClean="0">
                              <a:solidFill>
                                <a:schemeClr val="bg1">
                                  <a:lumMod val="25000"/>
                                </a:schemeClr>
                              </a:solidFill>
                              <a:latin typeface="Cambria Math" panose="02040503050406030204" pitchFamily="18" charset="0"/>
                            </a:rPr>
                          </m:ctrlPr>
                        </m:dPr>
                        <m:e>
                          <m:r>
                            <a:rPr lang="es-VE" sz="1400" b="0" i="1" smtClean="0">
                              <a:solidFill>
                                <a:schemeClr val="bg1">
                                  <a:lumMod val="25000"/>
                                </a:schemeClr>
                              </a:solidFill>
                              <a:latin typeface="Cambria Math" panose="02040503050406030204" pitchFamily="18" charset="0"/>
                            </a:rPr>
                            <m:t>𝐿</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1</m:t>
                          </m:r>
                        </m:e>
                      </m:d>
                      <m:r>
                        <a:rPr lang="es-VE" sz="1400" b="0" i="1" smtClean="0">
                          <a:solidFill>
                            <a:schemeClr val="bg1">
                              <a:lumMod val="25000"/>
                            </a:schemeClr>
                          </a:solidFill>
                          <a:latin typeface="Cambria Math" panose="02040503050406030204" pitchFamily="18" charset="0"/>
                          <a:ea typeface="Cambria Math" panose="02040503050406030204" pitchFamily="18" charset="0"/>
                        </a:rPr>
                        <m:t>≤</m:t>
                      </m:r>
                      <m:r>
                        <a:rPr lang="es-VE" sz="1400" b="0" i="1" smtClean="0">
                          <a:solidFill>
                            <a:schemeClr val="bg1">
                              <a:lumMod val="25000"/>
                            </a:schemeClr>
                          </a:solidFill>
                          <a:latin typeface="Cambria Math" panose="02040503050406030204" pitchFamily="18" charset="0"/>
                          <a:ea typeface="Cambria Math" panose="02040503050406030204" pitchFamily="18" charset="0"/>
                        </a:rPr>
                        <m:t>𝑄</m:t>
                      </m:r>
                      <m:r>
                        <a:rPr lang="es-VE" sz="1400" b="0" i="1" smtClean="0">
                          <a:solidFill>
                            <a:schemeClr val="bg1">
                              <a:lumMod val="25000"/>
                            </a:schemeClr>
                          </a:solidFill>
                          <a:latin typeface="Cambria Math" panose="02040503050406030204" pitchFamily="18" charset="0"/>
                          <a:ea typeface="Cambria Math" panose="02040503050406030204" pitchFamily="18" charset="0"/>
                        </a:rPr>
                        <m:t>−</m:t>
                      </m:r>
                      <m:r>
                        <a:rPr lang="es-VE" sz="1400" b="0" i="1" smtClean="0">
                          <a:solidFill>
                            <a:schemeClr val="bg1">
                              <a:lumMod val="25000"/>
                            </a:schemeClr>
                          </a:solidFill>
                          <a:latin typeface="Cambria Math" panose="02040503050406030204" pitchFamily="18" charset="0"/>
                          <a:ea typeface="Cambria Math" panose="02040503050406030204" pitchFamily="18" charset="0"/>
                        </a:rPr>
                        <m:t>1</m:t>
                      </m:r>
                    </m:oMath>
                  </m:oMathPara>
                </a14:m>
                <a:endParaRPr lang="es-VE" sz="1400" dirty="0">
                  <a:solidFill>
                    <a:schemeClr val="bg1">
                      <a:lumMod val="25000"/>
                    </a:schemeClr>
                  </a:solidFill>
                </a:endParaRPr>
              </a:p>
            </p:txBody>
          </p:sp>
        </mc:Choice>
        <mc:Fallback xmlns="">
          <p:sp>
            <p:nvSpPr>
              <p:cNvPr id="5" name="CuadroTexto 4">
                <a:extLst>
                  <a:ext uri="{FF2B5EF4-FFF2-40B4-BE49-F238E27FC236}">
                    <a16:creationId xmlns:a16="http://schemas.microsoft.com/office/drawing/2014/main" id="{85A40D3B-37E8-4971-B77D-91EEFCBC3C94}"/>
                  </a:ext>
                </a:extLst>
              </p:cNvPr>
              <p:cNvSpPr txBox="1">
                <a:spLocks noRot="1" noChangeAspect="1" noMove="1" noResize="1" noEditPoints="1" noAdjustHandles="1" noChangeArrowheads="1" noChangeShapeType="1" noTextEdit="1"/>
              </p:cNvSpPr>
              <p:nvPr/>
            </p:nvSpPr>
            <p:spPr>
              <a:xfrm>
                <a:off x="4614205" y="2593504"/>
                <a:ext cx="2211246" cy="215444"/>
              </a:xfrm>
              <a:prstGeom prst="rect">
                <a:avLst/>
              </a:prstGeom>
              <a:blipFill>
                <a:blip r:embed="rId9"/>
                <a:stretch>
                  <a:fillRect r="-1102" b="-30556"/>
                </a:stretch>
              </a:blipFill>
            </p:spPr>
            <p:txBody>
              <a:bodyPr/>
              <a:lstStyle/>
              <a:p>
                <a:r>
                  <a:rPr lang="es-VE">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69A43B34-3BBE-482A-8551-C0F17E042DAA}"/>
                  </a:ext>
                </a:extLst>
              </p:cNvPr>
              <p:cNvSpPr txBox="1"/>
              <p:nvPr/>
            </p:nvSpPr>
            <p:spPr>
              <a:xfrm>
                <a:off x="4599405" y="2871399"/>
                <a:ext cx="2240846" cy="215444"/>
              </a:xfrm>
              <a:prstGeom prst="rect">
                <a:avLst/>
              </a:prstGeom>
              <a:noFill/>
            </p:spPr>
            <p:txBody>
              <a:bodyPr wrap="square" lIns="0" tIns="0" rIns="0" bIns="0" rtlCol="0">
                <a:spAutoFit/>
              </a:bodyPr>
              <a:lstStyle/>
              <a:p>
                <a:r>
                  <a:rPr lang="es-VE" sz="1400" b="0" dirty="0">
                    <a:solidFill>
                      <a:schemeClr val="bg1">
                        <a:lumMod val="25000"/>
                      </a:schemeClr>
                    </a:solidFill>
                  </a:rPr>
                  <a:t>Solapamiento</a:t>
                </a:r>
                <a14:m>
                  <m:oMath xmlns:m="http://schemas.openxmlformats.org/officeDocument/2006/math">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S</m:t>
                    </m:r>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L</m:t>
                    </m:r>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R</m:t>
                    </m:r>
                  </m:oMath>
                </a14:m>
                <a:endParaRPr lang="es-VE" sz="1400" dirty="0">
                  <a:solidFill>
                    <a:schemeClr val="bg1">
                      <a:lumMod val="25000"/>
                    </a:schemeClr>
                  </a:solidFill>
                </a:endParaRPr>
              </a:p>
            </p:txBody>
          </p:sp>
        </mc:Choice>
        <mc:Fallback xmlns="">
          <p:sp>
            <p:nvSpPr>
              <p:cNvPr id="27" name="CuadroTexto 26">
                <a:extLst>
                  <a:ext uri="{FF2B5EF4-FFF2-40B4-BE49-F238E27FC236}">
                    <a16:creationId xmlns:a16="http://schemas.microsoft.com/office/drawing/2014/main" id="{69A43B34-3BBE-482A-8551-C0F17E042DAA}"/>
                  </a:ext>
                </a:extLst>
              </p:cNvPr>
              <p:cNvSpPr txBox="1">
                <a:spLocks noRot="1" noChangeAspect="1" noMove="1" noResize="1" noEditPoints="1" noAdjustHandles="1" noChangeArrowheads="1" noChangeShapeType="1" noTextEdit="1"/>
              </p:cNvSpPr>
              <p:nvPr/>
            </p:nvSpPr>
            <p:spPr>
              <a:xfrm>
                <a:off x="4599405" y="2871399"/>
                <a:ext cx="2240846" cy="215444"/>
              </a:xfrm>
              <a:prstGeom prst="rect">
                <a:avLst/>
              </a:prstGeom>
              <a:blipFill>
                <a:blip r:embed="rId10"/>
                <a:stretch>
                  <a:fillRect l="-4891" t="-25714" b="-51429"/>
                </a:stretch>
              </a:blipFill>
            </p:spPr>
            <p:txBody>
              <a:bodyPr/>
              <a:lstStyle/>
              <a:p>
                <a:r>
                  <a:rPr lang="es-VE">
                    <a:noFill/>
                  </a:rPr>
                  <a:t> </a:t>
                </a:r>
              </a:p>
            </p:txBody>
          </p:sp>
        </mc:Fallback>
      </mc:AlternateContent>
      <p:sp>
        <p:nvSpPr>
          <p:cNvPr id="29" name="CuadroTexto 28">
            <a:extLst>
              <a:ext uri="{FF2B5EF4-FFF2-40B4-BE49-F238E27FC236}">
                <a16:creationId xmlns:a16="http://schemas.microsoft.com/office/drawing/2014/main" id="{78CE65B3-BC74-4C5D-9783-762371BE6F1F}"/>
              </a:ext>
            </a:extLst>
          </p:cNvPr>
          <p:cNvSpPr txBox="1"/>
          <p:nvPr/>
        </p:nvSpPr>
        <p:spPr>
          <a:xfrm>
            <a:off x="572139" y="3667609"/>
            <a:ext cx="6412223" cy="261610"/>
          </a:xfrm>
          <a:prstGeom prst="rect">
            <a:avLst/>
          </a:prstGeom>
          <a:noFill/>
        </p:spPr>
        <p:txBody>
          <a:bodyPr wrap="square">
            <a:spAutoFit/>
          </a:bodyPr>
          <a:lstStyle/>
          <a:p>
            <a:pPr algn="ctr"/>
            <a:r>
              <a:rPr lang="es-ES" sz="1100" dirty="0">
                <a:solidFill>
                  <a:schemeClr val="bg1">
                    <a:lumMod val="25000"/>
                  </a:schemeClr>
                </a:solidFill>
              </a:rPr>
              <a:t>Fuente: Matlab. Figura 3. </a:t>
            </a:r>
            <a:r>
              <a:rPr lang="es-ES" sz="1100" dirty="0" err="1">
                <a:solidFill>
                  <a:schemeClr val="bg1">
                    <a:lumMod val="25000"/>
                  </a:schemeClr>
                </a:solidFill>
              </a:rPr>
              <a:t>Periodograma</a:t>
            </a:r>
            <a:r>
              <a:rPr lang="es-ES" sz="1100" dirty="0">
                <a:solidFill>
                  <a:schemeClr val="bg1">
                    <a:lumMod val="25000"/>
                  </a:schemeClr>
                </a:solidFill>
              </a:rPr>
              <a:t> promedio. Sin solapamiento </a:t>
            </a:r>
            <a:endParaRPr lang="es-VE" sz="1100" dirty="0"/>
          </a:p>
        </p:txBody>
      </p:sp>
      <p:sp>
        <p:nvSpPr>
          <p:cNvPr id="30" name="CuadroTexto 29">
            <a:extLst>
              <a:ext uri="{FF2B5EF4-FFF2-40B4-BE49-F238E27FC236}">
                <a16:creationId xmlns:a16="http://schemas.microsoft.com/office/drawing/2014/main" id="{F6A98B0B-5A03-40F2-BE11-2D65A7CEF9DA}"/>
              </a:ext>
            </a:extLst>
          </p:cNvPr>
          <p:cNvSpPr txBox="1"/>
          <p:nvPr/>
        </p:nvSpPr>
        <p:spPr>
          <a:xfrm>
            <a:off x="560172" y="4051300"/>
            <a:ext cx="6412223" cy="307777"/>
          </a:xfrm>
          <a:prstGeom prst="rect">
            <a:avLst/>
          </a:prstGeom>
          <a:noFill/>
        </p:spPr>
        <p:txBody>
          <a:bodyPr wrap="square">
            <a:spAutoFit/>
          </a:bodyPr>
          <a:lstStyle/>
          <a:p>
            <a:pPr algn="just"/>
            <a:r>
              <a:rPr lang="es-ES" sz="1400" dirty="0">
                <a:solidFill>
                  <a:schemeClr val="bg1">
                    <a:lumMod val="25000"/>
                  </a:schemeClr>
                </a:solidFill>
              </a:rPr>
              <a:t>Supongamos los siguientes datos:</a:t>
            </a:r>
            <a:endParaRPr lang="es-VE" sz="1400" dirty="0"/>
          </a:p>
        </p:txBody>
      </p:sp>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7638A4D5-6D1B-4D8E-BE96-9ADBBF25099B}"/>
                  </a:ext>
                </a:extLst>
              </p:cNvPr>
              <p:cNvSpPr txBox="1"/>
              <p:nvPr/>
            </p:nvSpPr>
            <p:spPr>
              <a:xfrm>
                <a:off x="654050" y="5158968"/>
                <a:ext cx="3558475" cy="215444"/>
              </a:xfrm>
              <a:prstGeom prst="rect">
                <a:avLst/>
              </a:prstGeom>
              <a:noFill/>
            </p:spPr>
            <p:txBody>
              <a:bodyPr wrap="none" lIns="0" tIns="0" rIns="0" bIns="0" rtlCol="0">
                <a:spAutoFit/>
              </a:bodyPr>
              <a:lstStyle/>
              <a:p>
                <a14:m>
                  <m:oMath xmlns:m="http://schemas.openxmlformats.org/officeDocument/2006/math">
                    <m:r>
                      <m:rPr>
                        <m:sty m:val="p"/>
                      </m:rPr>
                      <a:rPr lang="es-VE" sz="1400" b="0" i="0" smtClean="0">
                        <a:solidFill>
                          <a:schemeClr val="bg1">
                            <a:lumMod val="25000"/>
                          </a:schemeClr>
                        </a:solidFill>
                        <a:latin typeface="Cambria Math" panose="02040503050406030204" pitchFamily="18" charset="0"/>
                      </a:rPr>
                      <m:t>R</m:t>
                    </m:r>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L</m:t>
                    </m:r>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S</m:t>
                    </m:r>
                    <m:r>
                      <a:rPr lang="es-VE" sz="1400" b="0" i="0" smtClean="0">
                        <a:solidFill>
                          <a:schemeClr val="bg1">
                            <a:lumMod val="25000"/>
                          </a:schemeClr>
                        </a:solidFill>
                        <a:latin typeface="Cambria Math" panose="02040503050406030204" pitchFamily="18" charset="0"/>
                      </a:rPr>
                      <m:t>=</m:t>
                    </m:r>
                    <m:r>
                      <a:rPr lang="es-VE" sz="1400" b="0" i="0" smtClean="0">
                        <a:solidFill>
                          <a:schemeClr val="bg1">
                            <a:lumMod val="25000"/>
                          </a:schemeClr>
                        </a:solidFill>
                        <a:latin typeface="Cambria Math" panose="02040503050406030204" pitchFamily="18" charset="0"/>
                      </a:rPr>
                      <m:t>10</m:t>
                    </m:r>
                    <m:r>
                      <a:rPr lang="es-VE" sz="1400" b="0" i="0" smtClean="0">
                        <a:solidFill>
                          <a:schemeClr val="bg1">
                            <a:lumMod val="25000"/>
                          </a:schemeClr>
                        </a:solidFill>
                        <a:latin typeface="Cambria Math" panose="02040503050406030204" pitchFamily="18" charset="0"/>
                      </a:rPr>
                      <m:t>−</m:t>
                    </m:r>
                    <m:r>
                      <a:rPr lang="es-VE" sz="1400" b="0" i="0" smtClean="0">
                        <a:solidFill>
                          <a:schemeClr val="bg1">
                            <a:lumMod val="25000"/>
                          </a:schemeClr>
                        </a:solidFill>
                        <a:latin typeface="Cambria Math" panose="02040503050406030204" pitchFamily="18" charset="0"/>
                      </a:rPr>
                      <m:t>0</m:t>
                    </m:r>
                    <m:r>
                      <a:rPr lang="es-VE" sz="1400" b="0" i="0" smtClean="0">
                        <a:solidFill>
                          <a:schemeClr val="bg1">
                            <a:lumMod val="25000"/>
                          </a:schemeClr>
                        </a:solidFill>
                        <a:latin typeface="Cambria Math" panose="02040503050406030204" pitchFamily="18" charset="0"/>
                      </a:rPr>
                      <m:t>=</m:t>
                    </m:r>
                    <m:r>
                      <a:rPr lang="es-VE" sz="1400" b="0" i="0" smtClean="0">
                        <a:solidFill>
                          <a:schemeClr val="bg1">
                            <a:lumMod val="25000"/>
                          </a:schemeClr>
                        </a:solidFill>
                        <a:latin typeface="Cambria Math" panose="02040503050406030204" pitchFamily="18" charset="0"/>
                      </a:rPr>
                      <m:t>10</m:t>
                    </m:r>
                  </m:oMath>
                </a14:m>
                <a:r>
                  <a:rPr lang="es-VE" sz="1400" dirty="0">
                    <a:solidFill>
                      <a:schemeClr val="bg1">
                        <a:lumMod val="25000"/>
                      </a:schemeClr>
                    </a:solidFill>
                  </a:rPr>
                  <a:t> resolviendo </a:t>
                </a:r>
                <a14:m>
                  <m:oMath xmlns:m="http://schemas.openxmlformats.org/officeDocument/2006/math">
                    <m:r>
                      <a:rPr lang="es-VE" sz="1400" b="0" i="1" smtClean="0">
                        <a:solidFill>
                          <a:schemeClr val="bg1">
                            <a:lumMod val="25000"/>
                          </a:schemeClr>
                        </a:solidFill>
                        <a:latin typeface="Cambria Math" panose="02040503050406030204" pitchFamily="18" charset="0"/>
                      </a:rPr>
                      <m:t>𝐾</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10</m:t>
                    </m:r>
                  </m:oMath>
                </a14:m>
                <a:endParaRPr lang="es-VE" sz="1400" dirty="0">
                  <a:solidFill>
                    <a:schemeClr val="bg1">
                      <a:lumMod val="25000"/>
                    </a:schemeClr>
                  </a:solidFill>
                </a:endParaRPr>
              </a:p>
            </p:txBody>
          </p:sp>
        </mc:Choice>
        <mc:Fallback xmlns="">
          <p:sp>
            <p:nvSpPr>
              <p:cNvPr id="40" name="CuadroTexto 39">
                <a:extLst>
                  <a:ext uri="{FF2B5EF4-FFF2-40B4-BE49-F238E27FC236}">
                    <a16:creationId xmlns:a16="http://schemas.microsoft.com/office/drawing/2014/main" id="{7638A4D5-6D1B-4D8E-BE96-9ADBBF25099B}"/>
                  </a:ext>
                </a:extLst>
              </p:cNvPr>
              <p:cNvSpPr txBox="1">
                <a:spLocks noRot="1" noChangeAspect="1" noMove="1" noResize="1" noEditPoints="1" noAdjustHandles="1" noChangeArrowheads="1" noChangeShapeType="1" noTextEdit="1"/>
              </p:cNvSpPr>
              <p:nvPr/>
            </p:nvSpPr>
            <p:spPr>
              <a:xfrm>
                <a:off x="654050" y="5158968"/>
                <a:ext cx="3558475" cy="215444"/>
              </a:xfrm>
              <a:prstGeom prst="rect">
                <a:avLst/>
              </a:prstGeom>
              <a:blipFill>
                <a:blip r:embed="rId11"/>
                <a:stretch>
                  <a:fillRect l="-1712" t="-25000" r="-514" b="-47222"/>
                </a:stretch>
              </a:blipFill>
            </p:spPr>
            <p:txBody>
              <a:bodyPr/>
              <a:lstStyle/>
              <a:p>
                <a:r>
                  <a:rPr lang="es-VE">
                    <a:noFill/>
                  </a:rPr>
                  <a:t> </a:t>
                </a:r>
              </a:p>
            </p:txBody>
          </p:sp>
        </mc:Fallback>
      </mc:AlternateContent>
      <p:pic>
        <p:nvPicPr>
          <p:cNvPr id="9" name="Imagen 8">
            <a:extLst>
              <a:ext uri="{FF2B5EF4-FFF2-40B4-BE49-F238E27FC236}">
                <a16:creationId xmlns:a16="http://schemas.microsoft.com/office/drawing/2014/main" id="{9F398274-E813-49C2-B652-3FD004D0D154}"/>
              </a:ext>
            </a:extLst>
          </p:cNvPr>
          <p:cNvPicPr>
            <a:picLocks noChangeAspect="1"/>
          </p:cNvPicPr>
          <p:nvPr/>
        </p:nvPicPr>
        <p:blipFill rotWithShape="1">
          <a:blip r:embed="rId12"/>
          <a:srcRect l="15299" t="19083" r="26900" b="43055"/>
          <a:stretch/>
        </p:blipFill>
        <p:spPr>
          <a:xfrm>
            <a:off x="580722" y="5600876"/>
            <a:ext cx="3431536" cy="1677660"/>
          </a:xfrm>
          <a:prstGeom prst="rect">
            <a:avLst/>
          </a:prstGeom>
        </p:spPr>
      </p:pic>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C8B907D6-767C-465B-A1A1-38300C2437DD}"/>
                  </a:ext>
                </a:extLst>
              </p:cNvPr>
              <p:cNvSpPr txBox="1"/>
              <p:nvPr/>
            </p:nvSpPr>
            <p:spPr>
              <a:xfrm>
                <a:off x="4393693" y="5852959"/>
                <a:ext cx="22112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VE" sz="1400" b="0" i="1" smtClean="0">
                              <a:solidFill>
                                <a:schemeClr val="bg1">
                                  <a:lumMod val="25000"/>
                                </a:schemeClr>
                              </a:solidFill>
                              <a:latin typeface="Cambria Math" panose="02040503050406030204" pitchFamily="18" charset="0"/>
                            </a:rPr>
                          </m:ctrlPr>
                        </m:dPr>
                        <m:e>
                          <m:r>
                            <a:rPr lang="es-VE" sz="1400" b="0" i="1" smtClean="0">
                              <a:solidFill>
                                <a:schemeClr val="bg1">
                                  <a:lumMod val="25000"/>
                                </a:schemeClr>
                              </a:solidFill>
                              <a:latin typeface="Cambria Math" panose="02040503050406030204" pitchFamily="18" charset="0"/>
                            </a:rPr>
                            <m:t>𝐾</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1</m:t>
                          </m:r>
                        </m:e>
                      </m:d>
                      <m:r>
                        <a:rPr lang="es-VE" sz="1400" b="0" i="1" smtClean="0">
                          <a:solidFill>
                            <a:schemeClr val="bg1">
                              <a:lumMod val="25000"/>
                            </a:schemeClr>
                          </a:solidFill>
                          <a:latin typeface="Cambria Math" panose="02040503050406030204" pitchFamily="18" charset="0"/>
                        </a:rPr>
                        <m:t>𝑅</m:t>
                      </m:r>
                      <m:r>
                        <a:rPr lang="es-VE" sz="1400" b="0" i="1" smtClean="0">
                          <a:solidFill>
                            <a:schemeClr val="bg1">
                              <a:lumMod val="25000"/>
                            </a:schemeClr>
                          </a:solidFill>
                          <a:latin typeface="Cambria Math" panose="02040503050406030204" pitchFamily="18" charset="0"/>
                        </a:rPr>
                        <m:t>+</m:t>
                      </m:r>
                      <m:d>
                        <m:dPr>
                          <m:ctrlPr>
                            <a:rPr lang="es-VE" sz="1400" b="0" i="1" smtClean="0">
                              <a:solidFill>
                                <a:schemeClr val="bg1">
                                  <a:lumMod val="25000"/>
                                </a:schemeClr>
                              </a:solidFill>
                              <a:latin typeface="Cambria Math" panose="02040503050406030204" pitchFamily="18" charset="0"/>
                            </a:rPr>
                          </m:ctrlPr>
                        </m:dPr>
                        <m:e>
                          <m:r>
                            <a:rPr lang="es-VE" sz="1400" b="0" i="1" smtClean="0">
                              <a:solidFill>
                                <a:schemeClr val="bg1">
                                  <a:lumMod val="25000"/>
                                </a:schemeClr>
                              </a:solidFill>
                              <a:latin typeface="Cambria Math" panose="02040503050406030204" pitchFamily="18" charset="0"/>
                            </a:rPr>
                            <m:t>𝐿</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1</m:t>
                          </m:r>
                        </m:e>
                      </m:d>
                      <m:r>
                        <a:rPr lang="es-VE" sz="1400" b="0" i="1" smtClean="0">
                          <a:solidFill>
                            <a:schemeClr val="bg1">
                              <a:lumMod val="25000"/>
                            </a:schemeClr>
                          </a:solidFill>
                          <a:latin typeface="Cambria Math" panose="02040503050406030204" pitchFamily="18" charset="0"/>
                          <a:ea typeface="Cambria Math" panose="02040503050406030204" pitchFamily="18" charset="0"/>
                        </a:rPr>
                        <m:t>≤</m:t>
                      </m:r>
                      <m:r>
                        <a:rPr lang="es-VE" sz="1400" b="0" i="1" smtClean="0">
                          <a:solidFill>
                            <a:schemeClr val="bg1">
                              <a:lumMod val="25000"/>
                            </a:schemeClr>
                          </a:solidFill>
                          <a:latin typeface="Cambria Math" panose="02040503050406030204" pitchFamily="18" charset="0"/>
                          <a:ea typeface="Cambria Math" panose="02040503050406030204" pitchFamily="18" charset="0"/>
                        </a:rPr>
                        <m:t>𝑄</m:t>
                      </m:r>
                      <m:r>
                        <a:rPr lang="es-VE" sz="1400" b="0" i="1" smtClean="0">
                          <a:solidFill>
                            <a:schemeClr val="bg1">
                              <a:lumMod val="25000"/>
                            </a:schemeClr>
                          </a:solidFill>
                          <a:latin typeface="Cambria Math" panose="02040503050406030204" pitchFamily="18" charset="0"/>
                          <a:ea typeface="Cambria Math" panose="02040503050406030204" pitchFamily="18" charset="0"/>
                        </a:rPr>
                        <m:t>−</m:t>
                      </m:r>
                      <m:r>
                        <a:rPr lang="es-VE" sz="1400" b="0" i="1" smtClean="0">
                          <a:solidFill>
                            <a:schemeClr val="bg1">
                              <a:lumMod val="25000"/>
                            </a:schemeClr>
                          </a:solidFill>
                          <a:latin typeface="Cambria Math" panose="02040503050406030204" pitchFamily="18" charset="0"/>
                          <a:ea typeface="Cambria Math" panose="02040503050406030204" pitchFamily="18" charset="0"/>
                        </a:rPr>
                        <m:t>1</m:t>
                      </m:r>
                    </m:oMath>
                  </m:oMathPara>
                </a14:m>
                <a:endParaRPr lang="es-VE" sz="1400" dirty="0">
                  <a:solidFill>
                    <a:schemeClr val="bg1">
                      <a:lumMod val="25000"/>
                    </a:schemeClr>
                  </a:solidFill>
                </a:endParaRPr>
              </a:p>
            </p:txBody>
          </p:sp>
        </mc:Choice>
        <mc:Fallback xmlns="">
          <p:sp>
            <p:nvSpPr>
              <p:cNvPr id="42" name="CuadroTexto 41">
                <a:extLst>
                  <a:ext uri="{FF2B5EF4-FFF2-40B4-BE49-F238E27FC236}">
                    <a16:creationId xmlns:a16="http://schemas.microsoft.com/office/drawing/2014/main" id="{C8B907D6-767C-465B-A1A1-38300C2437DD}"/>
                  </a:ext>
                </a:extLst>
              </p:cNvPr>
              <p:cNvSpPr txBox="1">
                <a:spLocks noRot="1" noChangeAspect="1" noMove="1" noResize="1" noEditPoints="1" noAdjustHandles="1" noChangeArrowheads="1" noChangeShapeType="1" noTextEdit="1"/>
              </p:cNvSpPr>
              <p:nvPr/>
            </p:nvSpPr>
            <p:spPr>
              <a:xfrm>
                <a:off x="4393693" y="5852959"/>
                <a:ext cx="2211246" cy="215444"/>
              </a:xfrm>
              <a:prstGeom prst="rect">
                <a:avLst/>
              </a:prstGeom>
              <a:blipFill>
                <a:blip r:embed="rId13"/>
                <a:stretch>
                  <a:fillRect r="-1381" b="-34286"/>
                </a:stretch>
              </a:blipFill>
            </p:spPr>
            <p:txBody>
              <a:bodyPr/>
              <a:lstStyle/>
              <a:p>
                <a:r>
                  <a:rPr lang="es-VE">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0B76111B-6733-42EE-9ABD-F45D5032558E}"/>
                  </a:ext>
                </a:extLst>
              </p:cNvPr>
              <p:cNvSpPr txBox="1"/>
              <p:nvPr/>
            </p:nvSpPr>
            <p:spPr>
              <a:xfrm>
                <a:off x="4418375" y="6140414"/>
                <a:ext cx="2161882" cy="215444"/>
              </a:xfrm>
              <a:prstGeom prst="rect">
                <a:avLst/>
              </a:prstGeom>
              <a:noFill/>
            </p:spPr>
            <p:txBody>
              <a:bodyPr wrap="square" lIns="0" tIns="0" rIns="0" bIns="0" rtlCol="0">
                <a:spAutoFit/>
              </a:bodyPr>
              <a:lstStyle/>
              <a:p>
                <a:r>
                  <a:rPr lang="es-VE" sz="1400" b="0" dirty="0">
                    <a:solidFill>
                      <a:schemeClr val="bg1">
                        <a:lumMod val="25000"/>
                      </a:schemeClr>
                    </a:solidFill>
                  </a:rPr>
                  <a:t>Solapamiento</a:t>
                </a:r>
                <a14:m>
                  <m:oMath xmlns:m="http://schemas.openxmlformats.org/officeDocument/2006/math">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S</m:t>
                    </m:r>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L</m:t>
                    </m:r>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R</m:t>
                    </m:r>
                  </m:oMath>
                </a14:m>
                <a:endParaRPr lang="es-VE" sz="1400" dirty="0">
                  <a:solidFill>
                    <a:schemeClr val="bg1">
                      <a:lumMod val="25000"/>
                    </a:schemeClr>
                  </a:solidFill>
                </a:endParaRPr>
              </a:p>
            </p:txBody>
          </p:sp>
        </mc:Choice>
        <mc:Fallback xmlns="">
          <p:sp>
            <p:nvSpPr>
              <p:cNvPr id="43" name="CuadroTexto 42">
                <a:extLst>
                  <a:ext uri="{FF2B5EF4-FFF2-40B4-BE49-F238E27FC236}">
                    <a16:creationId xmlns:a16="http://schemas.microsoft.com/office/drawing/2014/main" id="{0B76111B-6733-42EE-9ABD-F45D5032558E}"/>
                  </a:ext>
                </a:extLst>
              </p:cNvPr>
              <p:cNvSpPr txBox="1">
                <a:spLocks noRot="1" noChangeAspect="1" noMove="1" noResize="1" noEditPoints="1" noAdjustHandles="1" noChangeArrowheads="1" noChangeShapeType="1" noTextEdit="1"/>
              </p:cNvSpPr>
              <p:nvPr/>
            </p:nvSpPr>
            <p:spPr>
              <a:xfrm>
                <a:off x="4418375" y="6140414"/>
                <a:ext cx="2161882" cy="215444"/>
              </a:xfrm>
              <a:prstGeom prst="rect">
                <a:avLst/>
              </a:prstGeom>
              <a:blipFill>
                <a:blip r:embed="rId14"/>
                <a:stretch>
                  <a:fillRect l="-5085" t="-25000" b="-47222"/>
                </a:stretch>
              </a:blipFill>
            </p:spPr>
            <p:txBody>
              <a:bodyPr/>
              <a:lstStyle/>
              <a:p>
                <a:r>
                  <a:rPr lang="es-VE">
                    <a:noFill/>
                  </a:rPr>
                  <a:t> </a:t>
                </a:r>
              </a:p>
            </p:txBody>
          </p:sp>
        </mc:Fallback>
      </mc:AlternateContent>
      <p:sp>
        <p:nvSpPr>
          <p:cNvPr id="44" name="CuadroTexto 43">
            <a:extLst>
              <a:ext uri="{FF2B5EF4-FFF2-40B4-BE49-F238E27FC236}">
                <a16:creationId xmlns:a16="http://schemas.microsoft.com/office/drawing/2014/main" id="{26A18612-9E96-4B61-A732-3764F05EF4DA}"/>
              </a:ext>
            </a:extLst>
          </p:cNvPr>
          <p:cNvSpPr txBox="1"/>
          <p:nvPr/>
        </p:nvSpPr>
        <p:spPr>
          <a:xfrm>
            <a:off x="570084" y="7340699"/>
            <a:ext cx="6412223" cy="261610"/>
          </a:xfrm>
          <a:prstGeom prst="rect">
            <a:avLst/>
          </a:prstGeom>
          <a:noFill/>
        </p:spPr>
        <p:txBody>
          <a:bodyPr wrap="square">
            <a:spAutoFit/>
          </a:bodyPr>
          <a:lstStyle/>
          <a:p>
            <a:pPr algn="ctr"/>
            <a:r>
              <a:rPr lang="es-ES" sz="1100" dirty="0">
                <a:solidFill>
                  <a:schemeClr val="bg1">
                    <a:lumMod val="25000"/>
                  </a:schemeClr>
                </a:solidFill>
              </a:rPr>
              <a:t>Fuente: Matlab. Figura 4. </a:t>
            </a:r>
            <a:r>
              <a:rPr lang="es-ES" sz="1100" dirty="0" err="1">
                <a:solidFill>
                  <a:schemeClr val="bg1">
                    <a:lumMod val="25000"/>
                  </a:schemeClr>
                </a:solidFill>
              </a:rPr>
              <a:t>Periodograma</a:t>
            </a:r>
            <a:r>
              <a:rPr lang="es-ES" sz="1100" dirty="0">
                <a:solidFill>
                  <a:schemeClr val="bg1">
                    <a:lumMod val="25000"/>
                  </a:schemeClr>
                </a:solidFill>
              </a:rPr>
              <a:t> promedio. Con solapamiento </a:t>
            </a:r>
            <a:endParaRPr lang="es-VE" sz="1100" dirty="0"/>
          </a:p>
        </p:txBody>
      </p:sp>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CE76BE7B-E991-4CC7-816B-1B4FF54EDE6F}"/>
                  </a:ext>
                </a:extLst>
              </p:cNvPr>
              <p:cNvSpPr txBox="1"/>
              <p:nvPr/>
            </p:nvSpPr>
            <p:spPr>
              <a:xfrm>
                <a:off x="4099226" y="6807656"/>
                <a:ext cx="280018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s-VE" sz="1400" b="0" i="1" smtClean="0">
                              <a:solidFill>
                                <a:schemeClr val="bg1">
                                  <a:lumMod val="25000"/>
                                </a:schemeClr>
                              </a:solidFill>
                              <a:latin typeface="Cambria Math" panose="02040503050406030204" pitchFamily="18" charset="0"/>
                            </a:rPr>
                          </m:ctrlPr>
                        </m:dPr>
                        <m:e>
                          <m:r>
                            <a:rPr lang="es-VE" sz="1400" b="0" i="1" smtClean="0">
                              <a:solidFill>
                                <a:schemeClr val="bg1">
                                  <a:lumMod val="25000"/>
                                </a:schemeClr>
                              </a:solidFill>
                              <a:latin typeface="Cambria Math" panose="02040503050406030204" pitchFamily="18" charset="0"/>
                            </a:rPr>
                            <m:t>𝐾</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1</m:t>
                          </m:r>
                        </m:e>
                      </m:d>
                      <m:r>
                        <a:rPr lang="es-VE" sz="1400" b="0" i="1" smtClean="0">
                          <a:solidFill>
                            <a:schemeClr val="bg1">
                              <a:lumMod val="25000"/>
                            </a:schemeClr>
                          </a:solidFill>
                          <a:latin typeface="Cambria Math" panose="02040503050406030204" pitchFamily="18" charset="0"/>
                        </a:rPr>
                        <m:t>𝐿</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2</m:t>
                      </m:r>
                      <m:r>
                        <a:rPr lang="es-VE" sz="1400" b="0" i="1" smtClean="0">
                          <a:solidFill>
                            <a:schemeClr val="bg1">
                              <a:lumMod val="25000"/>
                            </a:schemeClr>
                          </a:solidFill>
                          <a:latin typeface="Cambria Math" panose="02040503050406030204" pitchFamily="18" charset="0"/>
                        </a:rPr>
                        <m:t>+</m:t>
                      </m:r>
                      <m:d>
                        <m:dPr>
                          <m:ctrlPr>
                            <a:rPr lang="es-VE" sz="1400" b="0" i="1" smtClean="0">
                              <a:solidFill>
                                <a:schemeClr val="bg1">
                                  <a:lumMod val="25000"/>
                                </a:schemeClr>
                              </a:solidFill>
                              <a:latin typeface="Cambria Math" panose="02040503050406030204" pitchFamily="18" charset="0"/>
                            </a:rPr>
                          </m:ctrlPr>
                        </m:dPr>
                        <m:e>
                          <m:r>
                            <a:rPr lang="es-VE" sz="1400" b="0" i="1" smtClean="0">
                              <a:solidFill>
                                <a:schemeClr val="bg1">
                                  <a:lumMod val="25000"/>
                                </a:schemeClr>
                              </a:solidFill>
                              <a:latin typeface="Cambria Math" panose="02040503050406030204" pitchFamily="18" charset="0"/>
                            </a:rPr>
                            <m:t>𝐿</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1</m:t>
                          </m:r>
                        </m:e>
                      </m:d>
                      <m:r>
                        <a:rPr lang="es-VE" sz="1400" b="0" i="1" smtClean="0">
                          <a:solidFill>
                            <a:schemeClr val="bg1">
                              <a:lumMod val="25000"/>
                            </a:schemeClr>
                          </a:solidFill>
                          <a:latin typeface="Cambria Math" panose="02040503050406030204" pitchFamily="18" charset="0"/>
                          <a:ea typeface="Cambria Math" panose="02040503050406030204" pitchFamily="18" charset="0"/>
                        </a:rPr>
                        <m:t>≤</m:t>
                      </m:r>
                      <m:r>
                        <a:rPr lang="es-VE" sz="1400" b="0" i="1" smtClean="0">
                          <a:solidFill>
                            <a:schemeClr val="bg1">
                              <a:lumMod val="25000"/>
                            </a:schemeClr>
                          </a:solidFill>
                          <a:latin typeface="Cambria Math" panose="02040503050406030204" pitchFamily="18" charset="0"/>
                          <a:ea typeface="Cambria Math" panose="02040503050406030204" pitchFamily="18" charset="0"/>
                        </a:rPr>
                        <m:t>𝑄</m:t>
                      </m:r>
                      <m:r>
                        <a:rPr lang="es-VE" sz="1400" b="0" i="1" smtClean="0">
                          <a:solidFill>
                            <a:schemeClr val="bg1">
                              <a:lumMod val="25000"/>
                            </a:schemeClr>
                          </a:solidFill>
                          <a:latin typeface="Cambria Math" panose="02040503050406030204" pitchFamily="18" charset="0"/>
                          <a:ea typeface="Cambria Math" panose="02040503050406030204" pitchFamily="18" charset="0"/>
                        </a:rPr>
                        <m:t>−</m:t>
                      </m:r>
                      <m:r>
                        <a:rPr lang="es-VE" sz="1400" b="0" i="1" smtClean="0">
                          <a:solidFill>
                            <a:schemeClr val="bg1">
                              <a:lumMod val="25000"/>
                            </a:schemeClr>
                          </a:solidFill>
                          <a:latin typeface="Cambria Math" panose="02040503050406030204" pitchFamily="18" charset="0"/>
                          <a:ea typeface="Cambria Math" panose="02040503050406030204" pitchFamily="18" charset="0"/>
                        </a:rPr>
                        <m:t>1</m:t>
                      </m:r>
                    </m:oMath>
                  </m:oMathPara>
                </a14:m>
                <a:endParaRPr lang="es-VE" sz="1400" dirty="0">
                  <a:solidFill>
                    <a:schemeClr val="bg1">
                      <a:lumMod val="25000"/>
                    </a:schemeClr>
                  </a:solidFill>
                </a:endParaRPr>
              </a:p>
            </p:txBody>
          </p:sp>
        </mc:Choice>
        <mc:Fallback xmlns="">
          <p:sp>
            <p:nvSpPr>
              <p:cNvPr id="48" name="CuadroTexto 47">
                <a:extLst>
                  <a:ext uri="{FF2B5EF4-FFF2-40B4-BE49-F238E27FC236}">
                    <a16:creationId xmlns:a16="http://schemas.microsoft.com/office/drawing/2014/main" id="{CE76BE7B-E991-4CC7-816B-1B4FF54EDE6F}"/>
                  </a:ext>
                </a:extLst>
              </p:cNvPr>
              <p:cNvSpPr txBox="1">
                <a:spLocks noRot="1" noChangeAspect="1" noMove="1" noResize="1" noEditPoints="1" noAdjustHandles="1" noChangeArrowheads="1" noChangeShapeType="1" noTextEdit="1"/>
              </p:cNvSpPr>
              <p:nvPr/>
            </p:nvSpPr>
            <p:spPr>
              <a:xfrm>
                <a:off x="4099226" y="6807656"/>
                <a:ext cx="2800180" cy="215444"/>
              </a:xfrm>
              <a:prstGeom prst="rect">
                <a:avLst/>
              </a:prstGeom>
              <a:blipFill>
                <a:blip r:embed="rId15"/>
                <a:stretch>
                  <a:fillRect b="-34286"/>
                </a:stretch>
              </a:blipFill>
            </p:spPr>
            <p:txBody>
              <a:bodyPr/>
              <a:lstStyle/>
              <a:p>
                <a:r>
                  <a:rPr lang="es-VE">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DDC71496-87F1-4B9E-B474-B15AAAFD0F87}"/>
                  </a:ext>
                </a:extLst>
              </p:cNvPr>
              <p:cNvSpPr txBox="1"/>
              <p:nvPr/>
            </p:nvSpPr>
            <p:spPr>
              <a:xfrm>
                <a:off x="4672552" y="6427869"/>
                <a:ext cx="165352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s-VE" sz="1400" b="0" i="0" smtClean="0">
                          <a:solidFill>
                            <a:schemeClr val="bg1">
                              <a:lumMod val="25000"/>
                            </a:schemeClr>
                          </a:solidFill>
                          <a:latin typeface="Cambria Math" panose="02040503050406030204" pitchFamily="18" charset="0"/>
                        </a:rPr>
                        <m:t>S</m:t>
                      </m:r>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L</m:t>
                      </m:r>
                      <m:r>
                        <a:rPr lang="es-VE" sz="1400" b="0" i="0" smtClean="0">
                          <a:solidFill>
                            <a:schemeClr val="bg1">
                              <a:lumMod val="25000"/>
                            </a:schemeClr>
                          </a:solidFill>
                          <a:latin typeface="Cambria Math" panose="02040503050406030204" pitchFamily="18" charset="0"/>
                        </a:rPr>
                        <m:t>/</m:t>
                      </m:r>
                      <m:r>
                        <a:rPr lang="es-VE" sz="1400" b="0" i="0" smtClean="0">
                          <a:solidFill>
                            <a:schemeClr val="bg1">
                              <a:lumMod val="25000"/>
                            </a:schemeClr>
                          </a:solidFill>
                          <a:latin typeface="Cambria Math" panose="02040503050406030204" pitchFamily="18" charset="0"/>
                        </a:rPr>
                        <m:t>2</m:t>
                      </m:r>
                      <m:r>
                        <a:rPr lang="es-VE" sz="1400" b="0" i="0" smtClean="0">
                          <a:solidFill>
                            <a:schemeClr val="bg1">
                              <a:lumMod val="25000"/>
                            </a:schemeClr>
                          </a:solidFill>
                          <a:latin typeface="Cambria Math" panose="02040503050406030204" pitchFamily="18" charset="0"/>
                        </a:rPr>
                        <m:t>   </m:t>
                      </m:r>
                      <m:r>
                        <m:rPr>
                          <m:sty m:val="p"/>
                        </m:rPr>
                        <a:rPr lang="es-VE" sz="1400" b="0" i="0" smtClean="0">
                          <a:solidFill>
                            <a:schemeClr val="bg1">
                              <a:lumMod val="25000"/>
                            </a:schemeClr>
                          </a:solidFill>
                          <a:latin typeface="Cambria Math" panose="02040503050406030204" pitchFamily="18" charset="0"/>
                        </a:rPr>
                        <m:t>R</m:t>
                      </m:r>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L</m:t>
                      </m:r>
                      <m:r>
                        <a:rPr lang="es-VE" sz="1400" b="0" i="0" smtClean="0">
                          <a:solidFill>
                            <a:schemeClr val="bg1">
                              <a:lumMod val="25000"/>
                            </a:schemeClr>
                          </a:solidFill>
                          <a:latin typeface="Cambria Math" panose="02040503050406030204" pitchFamily="18" charset="0"/>
                        </a:rPr>
                        <m:t>/</m:t>
                      </m:r>
                      <m:r>
                        <a:rPr lang="es-VE" sz="1400" b="0" i="0" smtClean="0">
                          <a:solidFill>
                            <a:schemeClr val="bg1">
                              <a:lumMod val="25000"/>
                            </a:schemeClr>
                          </a:solidFill>
                          <a:latin typeface="Cambria Math" panose="02040503050406030204" pitchFamily="18" charset="0"/>
                        </a:rPr>
                        <m:t>2</m:t>
                      </m:r>
                    </m:oMath>
                  </m:oMathPara>
                </a14:m>
                <a:endParaRPr lang="es-VE" sz="1400" dirty="0"/>
              </a:p>
            </p:txBody>
          </p:sp>
        </mc:Choice>
        <mc:Fallback xmlns="">
          <p:sp>
            <p:nvSpPr>
              <p:cNvPr id="49" name="CuadroTexto 48">
                <a:extLst>
                  <a:ext uri="{FF2B5EF4-FFF2-40B4-BE49-F238E27FC236}">
                    <a16:creationId xmlns:a16="http://schemas.microsoft.com/office/drawing/2014/main" id="{DDC71496-87F1-4B9E-B474-B15AAAFD0F87}"/>
                  </a:ext>
                </a:extLst>
              </p:cNvPr>
              <p:cNvSpPr txBox="1">
                <a:spLocks noRot="1" noChangeAspect="1" noMove="1" noResize="1" noEditPoints="1" noAdjustHandles="1" noChangeArrowheads="1" noChangeShapeType="1" noTextEdit="1"/>
              </p:cNvSpPr>
              <p:nvPr/>
            </p:nvSpPr>
            <p:spPr>
              <a:xfrm>
                <a:off x="4672552" y="6427869"/>
                <a:ext cx="1653528" cy="307777"/>
              </a:xfrm>
              <a:prstGeom prst="rect">
                <a:avLst/>
              </a:prstGeom>
              <a:blipFill>
                <a:blip r:embed="rId16"/>
                <a:stretch>
                  <a:fillRect b="-7843"/>
                </a:stretch>
              </a:blipFill>
            </p:spPr>
            <p:txBody>
              <a:bodyPr/>
              <a:lstStyle/>
              <a:p>
                <a:r>
                  <a:rPr lang="es-VE">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D1D06D6F-BD8A-4E3F-BDF9-D95438994791}"/>
                  </a:ext>
                </a:extLst>
              </p:cNvPr>
              <p:cNvSpPr txBox="1"/>
              <p:nvPr/>
            </p:nvSpPr>
            <p:spPr>
              <a:xfrm>
                <a:off x="4680356" y="3149294"/>
                <a:ext cx="20789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s-VE" sz="1400" b="0" i="0" smtClean="0">
                          <a:solidFill>
                            <a:schemeClr val="bg1">
                              <a:lumMod val="25000"/>
                            </a:schemeClr>
                          </a:solidFill>
                          <a:latin typeface="Cambria Math" panose="02040503050406030204" pitchFamily="18" charset="0"/>
                        </a:rPr>
                        <m:t>S</m:t>
                      </m:r>
                      <m:r>
                        <a:rPr lang="es-VE" sz="1400" b="0" i="0" smtClean="0">
                          <a:solidFill>
                            <a:schemeClr val="bg1">
                              <a:lumMod val="25000"/>
                            </a:schemeClr>
                          </a:solidFill>
                          <a:latin typeface="Cambria Math" panose="02040503050406030204" pitchFamily="18" charset="0"/>
                        </a:rPr>
                        <m:t>=</m:t>
                      </m:r>
                      <m:r>
                        <a:rPr lang="es-VE" sz="1400" b="0" i="0" smtClean="0">
                          <a:solidFill>
                            <a:schemeClr val="bg1">
                              <a:lumMod val="25000"/>
                            </a:schemeClr>
                          </a:solidFill>
                          <a:latin typeface="Cambria Math" panose="02040503050406030204" pitchFamily="18" charset="0"/>
                        </a:rPr>
                        <m:t>0</m:t>
                      </m:r>
                      <m:r>
                        <a:rPr lang="es-VE" sz="1400" b="0" i="0" smtClean="0">
                          <a:solidFill>
                            <a:schemeClr val="bg1">
                              <a:lumMod val="25000"/>
                            </a:schemeClr>
                          </a:solidFill>
                          <a:latin typeface="Cambria Math" panose="02040503050406030204" pitchFamily="18" charset="0"/>
                        </a:rPr>
                        <m:t>   </m:t>
                      </m:r>
                      <m:r>
                        <m:rPr>
                          <m:sty m:val="p"/>
                        </m:rPr>
                        <a:rPr lang="es-VE" sz="1400" b="0" i="0" smtClean="0">
                          <a:solidFill>
                            <a:schemeClr val="bg1">
                              <a:lumMod val="25000"/>
                            </a:schemeClr>
                          </a:solidFill>
                          <a:latin typeface="Cambria Math" panose="02040503050406030204" pitchFamily="18" charset="0"/>
                        </a:rPr>
                        <m:t>R</m:t>
                      </m:r>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L</m:t>
                      </m:r>
                      <m:r>
                        <a:rPr lang="es-VE" sz="1400" b="0" i="0" smtClean="0">
                          <a:solidFill>
                            <a:schemeClr val="bg1">
                              <a:lumMod val="25000"/>
                            </a:schemeClr>
                          </a:solidFill>
                          <a:latin typeface="Cambria Math" panose="02040503050406030204" pitchFamily="18" charset="0"/>
                        </a:rPr>
                        <m:t>   </m:t>
                      </m:r>
                      <m:r>
                        <m:rPr>
                          <m:sty m:val="p"/>
                        </m:rPr>
                        <a:rPr lang="es-VE" sz="1400" b="0" i="0" smtClean="0">
                          <a:solidFill>
                            <a:schemeClr val="bg1">
                              <a:lumMod val="25000"/>
                            </a:schemeClr>
                          </a:solidFill>
                          <a:latin typeface="Cambria Math" panose="02040503050406030204" pitchFamily="18" charset="0"/>
                        </a:rPr>
                        <m:t>K</m:t>
                      </m:r>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Q</m:t>
                      </m:r>
                      <m:r>
                        <a:rPr lang="es-VE" sz="1400" b="0" i="0" smtClean="0">
                          <a:solidFill>
                            <a:schemeClr val="bg1">
                              <a:lumMod val="25000"/>
                            </a:schemeClr>
                          </a:solidFill>
                          <a:latin typeface="Cambria Math" panose="02040503050406030204" pitchFamily="18" charset="0"/>
                        </a:rPr>
                        <m:t>/</m:t>
                      </m:r>
                      <m:r>
                        <m:rPr>
                          <m:sty m:val="p"/>
                        </m:rPr>
                        <a:rPr lang="es-VE" sz="1400" b="0" i="0" smtClean="0">
                          <a:solidFill>
                            <a:schemeClr val="bg1">
                              <a:lumMod val="25000"/>
                            </a:schemeClr>
                          </a:solidFill>
                          <a:latin typeface="Cambria Math" panose="02040503050406030204" pitchFamily="18" charset="0"/>
                        </a:rPr>
                        <m:t>L</m:t>
                      </m:r>
                    </m:oMath>
                  </m:oMathPara>
                </a14:m>
                <a:endParaRPr lang="es-VE" sz="1400" dirty="0"/>
              </a:p>
            </p:txBody>
          </p:sp>
        </mc:Choice>
        <mc:Fallback xmlns="">
          <p:sp>
            <p:nvSpPr>
              <p:cNvPr id="50" name="CuadroTexto 49">
                <a:extLst>
                  <a:ext uri="{FF2B5EF4-FFF2-40B4-BE49-F238E27FC236}">
                    <a16:creationId xmlns:a16="http://schemas.microsoft.com/office/drawing/2014/main" id="{D1D06D6F-BD8A-4E3F-BDF9-D95438994791}"/>
                  </a:ext>
                </a:extLst>
              </p:cNvPr>
              <p:cNvSpPr txBox="1">
                <a:spLocks noRot="1" noChangeAspect="1" noMove="1" noResize="1" noEditPoints="1" noAdjustHandles="1" noChangeArrowheads="1" noChangeShapeType="1" noTextEdit="1"/>
              </p:cNvSpPr>
              <p:nvPr/>
            </p:nvSpPr>
            <p:spPr>
              <a:xfrm>
                <a:off x="4680356" y="3149294"/>
                <a:ext cx="2078944" cy="307777"/>
              </a:xfrm>
              <a:prstGeom prst="rect">
                <a:avLst/>
              </a:prstGeom>
              <a:blipFill>
                <a:blip r:embed="rId17"/>
                <a:stretch>
                  <a:fillRect b="-10000"/>
                </a:stretch>
              </a:blipFill>
            </p:spPr>
            <p:txBody>
              <a:bodyPr/>
              <a:lstStyle/>
              <a:p>
                <a:r>
                  <a:rPr lang="es-VE">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E1263F34-9D10-4DD4-90CA-95410C9BA2DA}"/>
                  </a:ext>
                </a:extLst>
              </p:cNvPr>
              <p:cNvSpPr txBox="1"/>
              <p:nvPr/>
            </p:nvSpPr>
            <p:spPr>
              <a:xfrm>
                <a:off x="570084" y="7692727"/>
                <a:ext cx="6412223" cy="307777"/>
              </a:xfrm>
              <a:prstGeom prst="rect">
                <a:avLst/>
              </a:prstGeom>
              <a:noFill/>
            </p:spPr>
            <p:txBody>
              <a:bodyPr wrap="square">
                <a:spAutoFit/>
              </a:bodyPr>
              <a:lstStyle/>
              <a:p>
                <a:pPr algn="just"/>
                <a:r>
                  <a:rPr lang="es-ES" sz="1400" dirty="0">
                    <a:solidFill>
                      <a:schemeClr val="bg1">
                        <a:lumMod val="25000"/>
                      </a:schemeClr>
                    </a:solidFill>
                  </a:rPr>
                  <a:t>Si el solapamiento es </a:t>
                </a:r>
                <a14:m>
                  <m:oMath xmlns:m="http://schemas.openxmlformats.org/officeDocument/2006/math">
                    <m:r>
                      <a:rPr lang="es-VE" sz="1400" b="0" i="1" smtClean="0">
                        <a:solidFill>
                          <a:schemeClr val="bg1">
                            <a:lumMod val="25000"/>
                          </a:schemeClr>
                        </a:solidFill>
                        <a:latin typeface="Cambria Math" panose="02040503050406030204" pitchFamily="18" charset="0"/>
                      </a:rPr>
                      <m:t>𝐿</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2</m:t>
                    </m:r>
                  </m:oMath>
                </a14:m>
                <a:r>
                  <a:rPr lang="es-ES" sz="1400" dirty="0">
                    <a:solidFill>
                      <a:schemeClr val="bg1">
                        <a:lumMod val="25000"/>
                      </a:schemeClr>
                    </a:solidFill>
                  </a:rPr>
                  <a:t> resolviendo en </a:t>
                </a:r>
                <a14:m>
                  <m:oMath xmlns:m="http://schemas.openxmlformats.org/officeDocument/2006/math">
                    <m:r>
                      <a:rPr lang="es-VE" sz="1400" b="0" i="1" smtClean="0">
                        <a:solidFill>
                          <a:schemeClr val="bg1">
                            <a:lumMod val="25000"/>
                          </a:schemeClr>
                        </a:solidFill>
                        <a:latin typeface="Cambria Math" panose="02040503050406030204" pitchFamily="18" charset="0"/>
                      </a:rPr>
                      <m:t>𝐾</m:t>
                    </m:r>
                  </m:oMath>
                </a14:m>
                <a:endParaRPr lang="es-VE" sz="1400" dirty="0"/>
              </a:p>
            </p:txBody>
          </p:sp>
        </mc:Choice>
        <mc:Fallback xmlns="">
          <p:sp>
            <p:nvSpPr>
              <p:cNvPr id="51" name="CuadroTexto 50">
                <a:extLst>
                  <a:ext uri="{FF2B5EF4-FFF2-40B4-BE49-F238E27FC236}">
                    <a16:creationId xmlns:a16="http://schemas.microsoft.com/office/drawing/2014/main" id="{E1263F34-9D10-4DD4-90CA-95410C9BA2DA}"/>
                  </a:ext>
                </a:extLst>
              </p:cNvPr>
              <p:cNvSpPr txBox="1">
                <a:spLocks noRot="1" noChangeAspect="1" noMove="1" noResize="1" noEditPoints="1" noAdjustHandles="1" noChangeArrowheads="1" noChangeShapeType="1" noTextEdit="1"/>
              </p:cNvSpPr>
              <p:nvPr/>
            </p:nvSpPr>
            <p:spPr>
              <a:xfrm>
                <a:off x="570084" y="7692727"/>
                <a:ext cx="6412223" cy="307777"/>
              </a:xfrm>
              <a:prstGeom prst="rect">
                <a:avLst/>
              </a:prstGeom>
              <a:blipFill>
                <a:blip r:embed="rId18"/>
                <a:stretch>
                  <a:fillRect l="-285" t="-4000" b="-20000"/>
                </a:stretch>
              </a:blipFill>
            </p:spPr>
            <p:txBody>
              <a:bodyPr/>
              <a:lstStyle/>
              <a:p>
                <a:r>
                  <a:rPr lang="es-VE">
                    <a:noFill/>
                  </a:rPr>
                  <a:t> </a:t>
                </a:r>
              </a:p>
            </p:txBody>
          </p:sp>
        </mc:Fallback>
      </mc:AlternateContent>
      <mc:AlternateContent xmlns:mc="http://schemas.openxmlformats.org/markup-compatibility/2006" xmlns:a14="http://schemas.microsoft.com/office/drawing/2010/main">
        <mc:Choice Requires="a14">
          <p:sp>
            <p:nvSpPr>
              <p:cNvPr id="52" name="CuadroTexto 51">
                <a:extLst>
                  <a:ext uri="{FF2B5EF4-FFF2-40B4-BE49-F238E27FC236}">
                    <a16:creationId xmlns:a16="http://schemas.microsoft.com/office/drawing/2014/main" id="{A84A951C-E1F0-4A7B-B8DB-25A53EBB6194}"/>
                  </a:ext>
                </a:extLst>
              </p:cNvPr>
              <p:cNvSpPr txBox="1"/>
              <p:nvPr/>
            </p:nvSpPr>
            <p:spPr>
              <a:xfrm>
                <a:off x="657557" y="8084682"/>
                <a:ext cx="2534925" cy="215444"/>
              </a:xfrm>
              <a:prstGeom prst="rect">
                <a:avLst/>
              </a:prstGeom>
              <a:noFill/>
            </p:spPr>
            <p:txBody>
              <a:bodyPr wrap="none" lIns="0" tIns="0" rIns="0" bIns="0" rtlCol="0">
                <a:spAutoFit/>
              </a:bodyPr>
              <a:lstStyle/>
              <a:p>
                <a14:m>
                  <m:oMath xmlns:m="http://schemas.openxmlformats.org/officeDocument/2006/math">
                    <m:r>
                      <m:rPr>
                        <m:sty m:val="p"/>
                      </m:rPr>
                      <a:rPr lang="es-VE" sz="1400" b="0" i="0" smtClean="0">
                        <a:solidFill>
                          <a:schemeClr val="bg1">
                            <a:lumMod val="25000"/>
                          </a:schemeClr>
                        </a:solidFill>
                        <a:latin typeface="Cambria Math" panose="02040503050406030204" pitchFamily="18" charset="0"/>
                      </a:rPr>
                      <m:t>Q</m:t>
                    </m:r>
                    <m:r>
                      <a:rPr lang="es-VE" sz="1400" b="0" i="0" smtClean="0">
                        <a:solidFill>
                          <a:schemeClr val="bg1">
                            <a:lumMod val="25000"/>
                          </a:schemeClr>
                        </a:solidFill>
                        <a:latin typeface="Cambria Math" panose="02040503050406030204" pitchFamily="18" charset="0"/>
                      </a:rPr>
                      <m:t>=</m:t>
                    </m:r>
                    <m:r>
                      <a:rPr lang="es-VE" sz="1400" b="0" i="0" smtClean="0">
                        <a:solidFill>
                          <a:schemeClr val="bg1">
                            <a:lumMod val="25000"/>
                          </a:schemeClr>
                        </a:solidFill>
                        <a:latin typeface="Cambria Math" panose="02040503050406030204" pitchFamily="18" charset="0"/>
                      </a:rPr>
                      <m:t>100</m:t>
                    </m:r>
                    <m:r>
                      <a:rPr lang="es-VE" sz="1400" b="0" i="0" smtClean="0">
                        <a:solidFill>
                          <a:schemeClr val="bg1">
                            <a:lumMod val="25000"/>
                          </a:schemeClr>
                        </a:solidFill>
                        <a:latin typeface="Cambria Math" panose="02040503050406030204" pitchFamily="18" charset="0"/>
                      </a:rPr>
                      <m:t>,  </m:t>
                    </m:r>
                    <m:r>
                      <m:rPr>
                        <m:sty m:val="p"/>
                      </m:rPr>
                      <a:rPr lang="es-VE" sz="1400" b="0" i="0" smtClean="0">
                        <a:solidFill>
                          <a:schemeClr val="bg1">
                            <a:lumMod val="25000"/>
                          </a:schemeClr>
                        </a:solidFill>
                        <a:latin typeface="Cambria Math" panose="02040503050406030204" pitchFamily="18" charset="0"/>
                      </a:rPr>
                      <m:t>L</m:t>
                    </m:r>
                    <m:r>
                      <a:rPr lang="es-VE" sz="1400" b="0" i="0" smtClean="0">
                        <a:solidFill>
                          <a:schemeClr val="bg1">
                            <a:lumMod val="25000"/>
                          </a:schemeClr>
                        </a:solidFill>
                        <a:latin typeface="Cambria Math" panose="02040503050406030204" pitchFamily="18" charset="0"/>
                      </a:rPr>
                      <m:t>=</m:t>
                    </m:r>
                    <m:r>
                      <a:rPr lang="es-VE" sz="1400" b="0" i="0" smtClean="0">
                        <a:solidFill>
                          <a:schemeClr val="bg1">
                            <a:lumMod val="25000"/>
                          </a:schemeClr>
                        </a:solidFill>
                        <a:latin typeface="Cambria Math" panose="02040503050406030204" pitchFamily="18" charset="0"/>
                      </a:rPr>
                      <m:t>10</m:t>
                    </m:r>
                    <m:r>
                      <a:rPr lang="es-VE" sz="1400" b="0" i="0" smtClean="0">
                        <a:solidFill>
                          <a:schemeClr val="bg1">
                            <a:lumMod val="25000"/>
                          </a:schemeClr>
                        </a:solidFill>
                        <a:latin typeface="Cambria Math" panose="02040503050406030204" pitchFamily="18" charset="0"/>
                      </a:rPr>
                      <m:t>,  </m:t>
                    </m:r>
                    <m:r>
                      <m:rPr>
                        <m:sty m:val="p"/>
                      </m:rPr>
                      <a:rPr lang="es-VE" sz="1400" b="0" i="0" smtClean="0">
                        <a:solidFill>
                          <a:schemeClr val="bg1">
                            <a:lumMod val="25000"/>
                          </a:schemeClr>
                        </a:solidFill>
                        <a:latin typeface="Cambria Math" panose="02040503050406030204" pitchFamily="18" charset="0"/>
                      </a:rPr>
                      <m:t>R</m:t>
                    </m:r>
                    <m:r>
                      <a:rPr lang="es-VE" sz="1400" b="0" i="0" smtClean="0">
                        <a:solidFill>
                          <a:schemeClr val="bg1">
                            <a:lumMod val="25000"/>
                          </a:schemeClr>
                        </a:solidFill>
                        <a:latin typeface="Cambria Math" panose="02040503050406030204" pitchFamily="18" charset="0"/>
                      </a:rPr>
                      <m:t>=</m:t>
                    </m:r>
                    <m:r>
                      <a:rPr lang="es-VE" sz="1400" b="0" i="0" smtClean="0">
                        <a:solidFill>
                          <a:schemeClr val="bg1">
                            <a:lumMod val="25000"/>
                          </a:schemeClr>
                        </a:solidFill>
                        <a:latin typeface="Cambria Math" panose="02040503050406030204" pitchFamily="18" charset="0"/>
                      </a:rPr>
                      <m:t>5</m:t>
                    </m:r>
                  </m:oMath>
                </a14:m>
                <a:r>
                  <a:rPr lang="es-VE" sz="1400" dirty="0">
                    <a:solidFill>
                      <a:schemeClr val="bg1">
                        <a:lumMod val="25000"/>
                      </a:schemeClr>
                    </a:solidFill>
                  </a:rPr>
                  <a:t>  </a:t>
                </a:r>
                <a14:m>
                  <m:oMath xmlns:m="http://schemas.openxmlformats.org/officeDocument/2006/math">
                    <m:r>
                      <a:rPr lang="es-VE" sz="1400" b="0" i="1" smtClean="0">
                        <a:solidFill>
                          <a:schemeClr val="bg1">
                            <a:lumMod val="25000"/>
                          </a:schemeClr>
                        </a:solidFill>
                        <a:latin typeface="Cambria Math" panose="02040503050406030204" pitchFamily="18" charset="0"/>
                      </a:rPr>
                      <m:t>𝐾</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19</m:t>
                    </m:r>
                  </m:oMath>
                </a14:m>
                <a:endParaRPr lang="es-VE" sz="1400" dirty="0">
                  <a:solidFill>
                    <a:schemeClr val="bg1">
                      <a:lumMod val="25000"/>
                    </a:schemeClr>
                  </a:solidFill>
                </a:endParaRPr>
              </a:p>
            </p:txBody>
          </p:sp>
        </mc:Choice>
        <mc:Fallback xmlns="">
          <p:sp>
            <p:nvSpPr>
              <p:cNvPr id="52" name="CuadroTexto 51">
                <a:extLst>
                  <a:ext uri="{FF2B5EF4-FFF2-40B4-BE49-F238E27FC236}">
                    <a16:creationId xmlns:a16="http://schemas.microsoft.com/office/drawing/2014/main" id="{A84A951C-E1F0-4A7B-B8DB-25A53EBB6194}"/>
                  </a:ext>
                </a:extLst>
              </p:cNvPr>
              <p:cNvSpPr txBox="1">
                <a:spLocks noRot="1" noChangeAspect="1" noMove="1" noResize="1" noEditPoints="1" noAdjustHandles="1" noChangeArrowheads="1" noChangeShapeType="1" noTextEdit="1"/>
              </p:cNvSpPr>
              <p:nvPr/>
            </p:nvSpPr>
            <p:spPr>
              <a:xfrm>
                <a:off x="657557" y="8084682"/>
                <a:ext cx="2534925" cy="215444"/>
              </a:xfrm>
              <a:prstGeom prst="rect">
                <a:avLst/>
              </a:prstGeom>
              <a:blipFill>
                <a:blip r:embed="rId19"/>
                <a:stretch>
                  <a:fillRect l="-3125" r="-1442" b="-27778"/>
                </a:stretch>
              </a:blipFill>
            </p:spPr>
            <p:txBody>
              <a:bodyPr/>
              <a:lstStyle/>
              <a:p>
                <a:r>
                  <a:rPr lang="es-VE">
                    <a:noFill/>
                  </a:rPr>
                  <a:t> </a:t>
                </a:r>
              </a:p>
            </p:txBody>
          </p:sp>
        </mc:Fallback>
      </mc:AlternateContent>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16383B0A-7932-4E2D-9150-DA7460B5C341}"/>
                  </a:ext>
                </a:extLst>
              </p:cNvPr>
              <p:cNvSpPr txBox="1"/>
              <p:nvPr/>
            </p:nvSpPr>
            <p:spPr>
              <a:xfrm>
                <a:off x="570084" y="8465888"/>
                <a:ext cx="6412223" cy="1169551"/>
              </a:xfrm>
              <a:prstGeom prst="rect">
                <a:avLst/>
              </a:prstGeom>
              <a:noFill/>
            </p:spPr>
            <p:txBody>
              <a:bodyPr wrap="square">
                <a:spAutoFit/>
              </a:bodyPr>
              <a:lstStyle/>
              <a:p>
                <a:pPr algn="just"/>
                <a:r>
                  <a:rPr lang="es-ES" sz="1400" dirty="0">
                    <a:solidFill>
                      <a:schemeClr val="bg1">
                        <a:lumMod val="25000"/>
                      </a:schemeClr>
                    </a:solidFill>
                  </a:rPr>
                  <a:t>Obsérvese que solapando </a:t>
                </a:r>
                <a14:m>
                  <m:oMath xmlns:m="http://schemas.openxmlformats.org/officeDocument/2006/math">
                    <m:r>
                      <a:rPr lang="es-VE" sz="1400" b="0" i="1" smtClean="0">
                        <a:solidFill>
                          <a:schemeClr val="bg1">
                            <a:lumMod val="25000"/>
                          </a:schemeClr>
                        </a:solidFill>
                        <a:latin typeface="Cambria Math" panose="02040503050406030204" pitchFamily="18" charset="0"/>
                      </a:rPr>
                      <m:t>𝐿</m:t>
                    </m:r>
                    <m:r>
                      <a:rPr lang="es-VE" sz="1400" b="0" i="1" smtClean="0">
                        <a:solidFill>
                          <a:schemeClr val="bg1">
                            <a:lumMod val="25000"/>
                          </a:schemeClr>
                        </a:solidFill>
                        <a:latin typeface="Cambria Math" panose="02040503050406030204" pitchFamily="18" charset="0"/>
                      </a:rPr>
                      <m:t>/</m:t>
                    </m:r>
                    <m:r>
                      <a:rPr lang="es-VE" sz="1400" b="0" i="1" smtClean="0">
                        <a:solidFill>
                          <a:schemeClr val="bg1">
                            <a:lumMod val="25000"/>
                          </a:schemeClr>
                        </a:solidFill>
                        <a:latin typeface="Cambria Math" panose="02040503050406030204" pitchFamily="18" charset="0"/>
                      </a:rPr>
                      <m:t>2</m:t>
                    </m:r>
                  </m:oMath>
                </a14:m>
                <a:r>
                  <a:rPr lang="es-ES" sz="1400" dirty="0">
                    <a:solidFill>
                      <a:schemeClr val="bg1">
                        <a:lumMod val="25000"/>
                      </a:schemeClr>
                    </a:solidFill>
                  </a:rPr>
                  <a:t> se obtienen casi el doble de segmentos con lo cual se disminuye la varianza casi a la mitad.</a:t>
                </a:r>
              </a:p>
              <a:p>
                <a:pPr algn="just"/>
                <a:r>
                  <a:rPr lang="es-ES" sz="1400" dirty="0">
                    <a:solidFill>
                      <a:schemeClr val="bg1">
                        <a:lumMod val="25000"/>
                      </a:schemeClr>
                    </a:solidFill>
                  </a:rPr>
                  <a:t> </a:t>
                </a:r>
              </a:p>
              <a:p>
                <a:pPr algn="just"/>
                <a:r>
                  <a:rPr lang="es-ES" sz="1400" dirty="0">
                    <a:solidFill>
                      <a:schemeClr val="bg1">
                        <a:lumMod val="25000"/>
                      </a:schemeClr>
                    </a:solidFill>
                  </a:rPr>
                  <a:t>En ambos casos </a:t>
                </a:r>
                <a14:m>
                  <m:oMath xmlns:m="http://schemas.openxmlformats.org/officeDocument/2006/math">
                    <m:r>
                      <a:rPr lang="es-VE" sz="1400" b="0" i="1" smtClean="0">
                        <a:solidFill>
                          <a:schemeClr val="bg1">
                            <a:lumMod val="25000"/>
                          </a:schemeClr>
                        </a:solidFill>
                        <a:latin typeface="Cambria Math" panose="02040503050406030204" pitchFamily="18" charset="0"/>
                      </a:rPr>
                      <m:t>𝐿</m:t>
                    </m:r>
                  </m:oMath>
                </a14:m>
                <a:r>
                  <a:rPr lang="es-ES" sz="1400" dirty="0">
                    <a:solidFill>
                      <a:schemeClr val="bg1">
                        <a:lumMod val="25000"/>
                      </a:schemeClr>
                    </a:solidFill>
                  </a:rPr>
                  <a:t> se mantiene en el mismo valor posteriormente, el sesgo es el mismo para ambos casos.</a:t>
                </a:r>
              </a:p>
            </p:txBody>
          </p:sp>
        </mc:Choice>
        <mc:Fallback xmlns="">
          <p:sp>
            <p:nvSpPr>
              <p:cNvPr id="53" name="CuadroTexto 52">
                <a:extLst>
                  <a:ext uri="{FF2B5EF4-FFF2-40B4-BE49-F238E27FC236}">
                    <a16:creationId xmlns:a16="http://schemas.microsoft.com/office/drawing/2014/main" id="{16383B0A-7932-4E2D-9150-DA7460B5C341}"/>
                  </a:ext>
                </a:extLst>
              </p:cNvPr>
              <p:cNvSpPr txBox="1">
                <a:spLocks noRot="1" noChangeAspect="1" noMove="1" noResize="1" noEditPoints="1" noAdjustHandles="1" noChangeArrowheads="1" noChangeShapeType="1" noTextEdit="1"/>
              </p:cNvSpPr>
              <p:nvPr/>
            </p:nvSpPr>
            <p:spPr>
              <a:xfrm>
                <a:off x="570084" y="8465888"/>
                <a:ext cx="6412223" cy="1169551"/>
              </a:xfrm>
              <a:prstGeom prst="rect">
                <a:avLst/>
              </a:prstGeom>
              <a:blipFill>
                <a:blip r:embed="rId20"/>
                <a:stretch>
                  <a:fillRect l="-285" t="-1042" r="-381" b="-4167"/>
                </a:stretch>
              </a:blipFill>
            </p:spPr>
            <p:txBody>
              <a:bodyPr/>
              <a:lstStyle/>
              <a:p>
                <a:r>
                  <a:rPr lang="es-VE">
                    <a:noFill/>
                  </a:rPr>
                  <a:t> </a:t>
                </a:r>
              </a:p>
            </p:txBody>
          </p:sp>
        </mc:Fallback>
      </mc:AlternateContent>
      <p:sp>
        <p:nvSpPr>
          <p:cNvPr id="12" name="Diagrama de flujo: proceso 11">
            <a:extLst>
              <a:ext uri="{FF2B5EF4-FFF2-40B4-BE49-F238E27FC236}">
                <a16:creationId xmlns:a16="http://schemas.microsoft.com/office/drawing/2014/main" id="{9D45B883-35AE-4117-9C3A-8B565D10872B}"/>
              </a:ext>
            </a:extLst>
          </p:cNvPr>
          <p:cNvSpPr/>
          <p:nvPr/>
        </p:nvSpPr>
        <p:spPr>
          <a:xfrm>
            <a:off x="4099226" y="5727700"/>
            <a:ext cx="2803224" cy="1499643"/>
          </a:xfrm>
          <a:prstGeom prst="flowChartProcess">
            <a:avLst/>
          </a:prstGeom>
          <a:noFill/>
          <a:ln>
            <a:solidFill>
              <a:srgbClr val="00A0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4" name="Diagrama de flujo: proceso 53">
            <a:extLst>
              <a:ext uri="{FF2B5EF4-FFF2-40B4-BE49-F238E27FC236}">
                <a16:creationId xmlns:a16="http://schemas.microsoft.com/office/drawing/2014/main" id="{C824FCAF-CCF7-4807-AB3F-65A76C0E07A1}"/>
              </a:ext>
            </a:extLst>
          </p:cNvPr>
          <p:cNvSpPr/>
          <p:nvPr/>
        </p:nvSpPr>
        <p:spPr>
          <a:xfrm>
            <a:off x="4393692" y="2422074"/>
            <a:ext cx="2505713" cy="1173990"/>
          </a:xfrm>
          <a:prstGeom prst="flowChartProcess">
            <a:avLst/>
          </a:prstGeom>
          <a:noFill/>
          <a:ln>
            <a:solidFill>
              <a:srgbClr val="00A0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1007541564"/>
      </p:ext>
    </p:extLst>
  </p:cSld>
  <p:clrMapOvr>
    <a:masterClrMapping/>
  </p:clrMapOvr>
</p:sld>
</file>

<file path=ppt/theme/theme1.xml><?xml version="1.0" encoding="utf-8"?>
<a:theme xmlns:a="http://schemas.openxmlformats.org/drawingml/2006/main" name="Portada">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CEL">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bjetivo">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CEL">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troducción">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abla de contenido">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CEL">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nido">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CEL">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Referencias">
  <a:themeElements>
    <a:clrScheme name="CEL">
      <a:dk1>
        <a:srgbClr val="FFFFFF"/>
      </a:dk1>
      <a:lt1>
        <a:srgbClr val="EAEAEA"/>
      </a:lt1>
      <a:dk2>
        <a:srgbClr val="F5DF4D"/>
      </a:dk2>
      <a:lt2>
        <a:srgbClr val="EEECE1"/>
      </a:lt2>
      <a:accent1>
        <a:srgbClr val="0F243E"/>
      </a:accent1>
      <a:accent2>
        <a:srgbClr val="C0504D"/>
      </a:accent2>
      <a:accent3>
        <a:srgbClr val="B2B2B2"/>
      </a:accent3>
      <a:accent4>
        <a:srgbClr val="8064A2"/>
      </a:accent4>
      <a:accent5>
        <a:srgbClr val="4BACC6"/>
      </a:accent5>
      <a:accent6>
        <a:srgbClr val="CBCBCB"/>
      </a:accent6>
      <a:hlink>
        <a:srgbClr val="C00000"/>
      </a:hlink>
      <a:folHlink>
        <a:srgbClr val="E5E5E5"/>
      </a:folHlink>
    </a:clrScheme>
    <a:fontScheme name="CEL">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ierr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74853</TotalTime>
  <Words>1261</Words>
  <Application>Microsoft Office PowerPoint</Application>
  <PresentationFormat>Personalizado</PresentationFormat>
  <Paragraphs>125</Paragraphs>
  <Slides>11</Slides>
  <Notes>5</Notes>
  <HiddenSlides>0</HiddenSlides>
  <MMClips>0</MMClips>
  <ScaleCrop>false</ScaleCrop>
  <HeadingPairs>
    <vt:vector size="6" baseType="variant">
      <vt:variant>
        <vt:lpstr>Fuentes usadas</vt:lpstr>
      </vt:variant>
      <vt:variant>
        <vt:i4>7</vt:i4>
      </vt:variant>
      <vt:variant>
        <vt:lpstr>Tema</vt:lpstr>
      </vt:variant>
      <vt:variant>
        <vt:i4>7</vt:i4>
      </vt:variant>
      <vt:variant>
        <vt:lpstr>Títulos de diapositiva</vt:lpstr>
      </vt:variant>
      <vt:variant>
        <vt:i4>11</vt:i4>
      </vt:variant>
    </vt:vector>
  </HeadingPairs>
  <TitlesOfParts>
    <vt:vector size="25" baseType="lpstr">
      <vt:lpstr>Cambria Math</vt:lpstr>
      <vt:lpstr>Raleway Bold</vt:lpstr>
      <vt:lpstr>Raleway</vt:lpstr>
      <vt:lpstr>Calibri</vt:lpstr>
      <vt:lpstr>Fredoka One</vt:lpstr>
      <vt:lpstr>Arial</vt:lpstr>
      <vt:lpstr>Microsoft Sans Serif</vt:lpstr>
      <vt:lpstr>Portada</vt:lpstr>
      <vt:lpstr>Objetivo</vt:lpstr>
      <vt:lpstr>Introducción</vt:lpstr>
      <vt:lpstr>Tabla de contenido</vt:lpstr>
      <vt:lpstr>Contenido</vt:lpstr>
      <vt:lpstr>Referencias</vt:lpstr>
      <vt:lpstr>Cierre</vt:lpstr>
      <vt:lpstr>TUTORIAL  PERIODOGRAMA</vt:lpstr>
      <vt:lpstr>    </vt:lpstr>
      <vt:lpstr>Presentación de PowerPoint</vt:lpstr>
      <vt:lpstr>Presentación de PowerPoint</vt:lpstr>
      <vt:lpstr>Funciones de Matlab</vt:lpstr>
      <vt:lpstr>Cálculo del periodograma y periodograma promedio</vt:lpstr>
      <vt:lpstr>Presentación de PowerPoint</vt:lpstr>
      <vt:lpstr>Presentación de PowerPoint</vt:lpstr>
      <vt:lpstr>Cálculo del número de segmentos en periodogramas promedios</vt:lpstr>
      <vt:lpstr>Presentación de PowerPoint</vt:lpstr>
      <vt:lpstr>Has culminado la revisión del tema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Propuesta de Ebook</dc:title>
  <dc:creator>Bruno</dc:creator>
  <cp:lastModifiedBy>Javier Cabrera</cp:lastModifiedBy>
  <cp:revision>761</cp:revision>
  <dcterms:created xsi:type="dcterms:W3CDTF">2006-08-16T00:00:00Z</dcterms:created>
  <dcterms:modified xsi:type="dcterms:W3CDTF">2022-04-19T21:02:46Z</dcterms:modified>
  <dc:identifier>DAESY-NCxWA</dc:identifier>
</cp:coreProperties>
</file>